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4"/>
  </p:sldMasterIdLst>
  <p:notesMasterIdLst>
    <p:notesMasterId r:id="rId117"/>
  </p:notesMasterIdLst>
  <p:sldIdLst>
    <p:sldId id="256" r:id="rId5"/>
    <p:sldId id="373" r:id="rId6"/>
    <p:sldId id="371" r:id="rId7"/>
    <p:sldId id="257" r:id="rId8"/>
    <p:sldId id="259" r:id="rId9"/>
    <p:sldId id="260" r:id="rId10"/>
    <p:sldId id="258" r:id="rId11"/>
    <p:sldId id="261" r:id="rId12"/>
    <p:sldId id="262" r:id="rId13"/>
    <p:sldId id="264" r:id="rId14"/>
    <p:sldId id="263" r:id="rId15"/>
    <p:sldId id="367" r:id="rId16"/>
    <p:sldId id="265" r:id="rId17"/>
    <p:sldId id="266" r:id="rId18"/>
    <p:sldId id="267" r:id="rId19"/>
    <p:sldId id="268" r:id="rId20"/>
    <p:sldId id="269" r:id="rId21"/>
    <p:sldId id="271" r:id="rId22"/>
    <p:sldId id="270" r:id="rId23"/>
    <p:sldId id="272" r:id="rId24"/>
    <p:sldId id="273" r:id="rId25"/>
    <p:sldId id="291" r:id="rId26"/>
    <p:sldId id="274" r:id="rId27"/>
    <p:sldId id="292" r:id="rId28"/>
    <p:sldId id="276" r:id="rId29"/>
    <p:sldId id="277" r:id="rId30"/>
    <p:sldId id="278" r:id="rId31"/>
    <p:sldId id="293" r:id="rId32"/>
    <p:sldId id="294" r:id="rId33"/>
    <p:sldId id="279" r:id="rId34"/>
    <p:sldId id="281" r:id="rId35"/>
    <p:sldId id="280" r:id="rId36"/>
    <p:sldId id="282" r:id="rId37"/>
    <p:sldId id="290" r:id="rId38"/>
    <p:sldId id="284" r:id="rId39"/>
    <p:sldId id="285" r:id="rId40"/>
    <p:sldId id="286" r:id="rId41"/>
    <p:sldId id="287" r:id="rId42"/>
    <p:sldId id="368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17" r:id="rId55"/>
    <p:sldId id="306" r:id="rId56"/>
    <p:sldId id="31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69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70" r:id="rId83"/>
    <p:sldId id="334" r:id="rId84"/>
    <p:sldId id="335" r:id="rId85"/>
    <p:sldId id="336" r:id="rId86"/>
    <p:sldId id="340" r:id="rId87"/>
    <p:sldId id="341" r:id="rId88"/>
    <p:sldId id="337" r:id="rId89"/>
    <p:sldId id="338" r:id="rId90"/>
    <p:sldId id="343" r:id="rId91"/>
    <p:sldId id="342" r:id="rId92"/>
    <p:sldId id="344" r:id="rId93"/>
    <p:sldId id="345" r:id="rId94"/>
    <p:sldId id="346" r:id="rId95"/>
    <p:sldId id="348" r:id="rId96"/>
    <p:sldId id="347" r:id="rId97"/>
    <p:sldId id="350" r:id="rId98"/>
    <p:sldId id="351" r:id="rId99"/>
    <p:sldId id="349" r:id="rId100"/>
    <p:sldId id="372" r:id="rId101"/>
    <p:sldId id="352" r:id="rId102"/>
    <p:sldId id="354" r:id="rId103"/>
    <p:sldId id="353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</p:sldIdLst>
  <p:sldSz cx="9144000" cy="6858000" type="screen4x3"/>
  <p:notesSz cx="6858000" cy="9144000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800000"/>
    <a:srgbClr val="0000FF"/>
    <a:srgbClr val="FFFF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C53BB-AEF5-4D6B-BA7E-2F1811FAA3D1}" v="1" dt="2024-01-17T11:49:50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viewProps" Target="view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.D Rais Vojtěch" userId="S::vojtech.rais@student.sps-cl.cz::d175b322-0d34-4110-b880-4418981ff7af" providerId="AD" clId="Web-{3EF02C3F-F4D4-4CFE-859B-D1D457DB3ADE}"/>
    <pc:docChg chg="sldOrd">
      <pc:chgData name="2.D Rais Vojtěch" userId="S::vojtech.rais@student.sps-cl.cz::d175b322-0d34-4110-b880-4418981ff7af" providerId="AD" clId="Web-{3EF02C3F-F4D4-4CFE-859B-D1D457DB3ADE}" dt="2023-09-25T07:23:13.443" v="0"/>
      <pc:docMkLst>
        <pc:docMk/>
      </pc:docMkLst>
      <pc:sldChg chg="ord">
        <pc:chgData name="2.D Rais Vojtěch" userId="S::vojtech.rais@student.sps-cl.cz::d175b322-0d34-4110-b880-4418981ff7af" providerId="AD" clId="Web-{3EF02C3F-F4D4-4CFE-859B-D1D457DB3ADE}" dt="2023-09-25T07:23:13.443" v="0"/>
        <pc:sldMkLst>
          <pc:docMk/>
          <pc:sldMk cId="0" sldId="274"/>
        </pc:sldMkLst>
      </pc:sldChg>
    </pc:docChg>
  </pc:docChgLst>
  <pc:docChgLst>
    <pc:chgData name="2.D Pittauer Filip" userId="S::filip.pittauer@student.sps-cl.cz::c38adff5-ddff-4558-ab96-ac5f173e8148" providerId="AD" clId="Web-{516CB800-0B00-41AC-9B6C-73E3A09C537E}"/>
    <pc:docChg chg="sldOrd">
      <pc:chgData name="2.D Pittauer Filip" userId="S::filip.pittauer@student.sps-cl.cz::c38adff5-ddff-4558-ab96-ac5f173e8148" providerId="AD" clId="Web-{516CB800-0B00-41AC-9B6C-73E3A09C537E}" dt="2023-10-02T07:11:57.251" v="0"/>
      <pc:docMkLst>
        <pc:docMk/>
      </pc:docMkLst>
      <pc:sldChg chg="ord">
        <pc:chgData name="2.D Pittauer Filip" userId="S::filip.pittauer@student.sps-cl.cz::c38adff5-ddff-4558-ab96-ac5f173e8148" providerId="AD" clId="Web-{516CB800-0B00-41AC-9B6C-73E3A09C537E}" dt="2023-10-02T07:11:57.251" v="0"/>
        <pc:sldMkLst>
          <pc:docMk/>
          <pc:sldMk cId="0" sldId="278"/>
        </pc:sldMkLst>
      </pc:sldChg>
    </pc:docChg>
  </pc:docChgLst>
  <pc:docChgLst>
    <pc:chgData name="2.D Komárek Matyáš" userId="S::matyas.komarek@student.sps-cl.cz::15635ed6-0c62-4671-8fb8-1fbf2a76ebaa" providerId="AD" clId="Web-{84143B69-6934-4E23-996F-591EDA78CD38}"/>
    <pc:docChg chg="sldOrd">
      <pc:chgData name="2.D Komárek Matyáš" userId="S::matyas.komarek@student.sps-cl.cz::15635ed6-0c62-4671-8fb8-1fbf2a76ebaa" providerId="AD" clId="Web-{84143B69-6934-4E23-996F-591EDA78CD38}" dt="2023-10-31T18:36:19.334" v="0"/>
      <pc:docMkLst>
        <pc:docMk/>
      </pc:docMkLst>
      <pc:sldChg chg="ord">
        <pc:chgData name="2.D Komárek Matyáš" userId="S::matyas.komarek@student.sps-cl.cz::15635ed6-0c62-4671-8fb8-1fbf2a76ebaa" providerId="AD" clId="Web-{84143B69-6934-4E23-996F-591EDA78CD38}" dt="2023-10-31T18:36:19.334" v="0"/>
        <pc:sldMkLst>
          <pc:docMk/>
          <pc:sldMk cId="0" sldId="293"/>
        </pc:sldMkLst>
      </pc:sldChg>
    </pc:docChg>
  </pc:docChgLst>
  <pc:docChgLst>
    <pc:chgData name="2.D Chudoba Zdeněk" userId="S::zdenek.chudoba@student.sps-cl.cz::968ed363-7098-4432-a231-9328d488a6b3" providerId="AD" clId="Web-{97DAD4BA-96C7-4CE6-919E-4AA97237E50A}"/>
    <pc:docChg chg="modSld">
      <pc:chgData name="2.D Chudoba Zdeněk" userId="S::zdenek.chudoba@student.sps-cl.cz::968ed363-7098-4432-a231-9328d488a6b3" providerId="AD" clId="Web-{97DAD4BA-96C7-4CE6-919E-4AA97237E50A}" dt="2023-09-25T07:36:52.548" v="1" actId="1076"/>
      <pc:docMkLst>
        <pc:docMk/>
      </pc:docMkLst>
      <pc:sldChg chg="modSp">
        <pc:chgData name="2.D Chudoba Zdeněk" userId="S::zdenek.chudoba@student.sps-cl.cz::968ed363-7098-4432-a231-9328d488a6b3" providerId="AD" clId="Web-{97DAD4BA-96C7-4CE6-919E-4AA97237E50A}" dt="2023-09-25T07:36:52.548" v="1" actId="1076"/>
        <pc:sldMkLst>
          <pc:docMk/>
          <pc:sldMk cId="0" sldId="274"/>
        </pc:sldMkLst>
        <pc:picChg chg="mod">
          <ac:chgData name="2.D Chudoba Zdeněk" userId="S::zdenek.chudoba@student.sps-cl.cz::968ed363-7098-4432-a231-9328d488a6b3" providerId="AD" clId="Web-{97DAD4BA-96C7-4CE6-919E-4AA97237E50A}" dt="2023-09-25T07:36:52.548" v="1" actId="1076"/>
          <ac:picMkLst>
            <pc:docMk/>
            <pc:sldMk cId="0" sldId="274"/>
            <ac:picMk id="26630" creationId="{701BCF37-D2EF-DF64-37B7-EACABEDAE49B}"/>
          </ac:picMkLst>
        </pc:picChg>
      </pc:sldChg>
    </pc:docChg>
  </pc:docChgLst>
  <pc:docChgLst>
    <pc:chgData name="2.D Šupola Šimon" userId="S::simon.supola@student.sps-cl.cz::ddea1f63-d5f5-4f19-b225-eddc9cb0442e" providerId="AD" clId="Web-{FB5C4572-D0EC-477D-8723-9D4FADBD4150}"/>
    <pc:docChg chg="modSld">
      <pc:chgData name="2.D Šupola Šimon" userId="S::simon.supola@student.sps-cl.cz::ddea1f63-d5f5-4f19-b225-eddc9cb0442e" providerId="AD" clId="Web-{FB5C4572-D0EC-477D-8723-9D4FADBD4150}" dt="2023-09-25T07:22:33.458" v="0" actId="1076"/>
      <pc:docMkLst>
        <pc:docMk/>
      </pc:docMkLst>
      <pc:sldChg chg="modSp">
        <pc:chgData name="2.D Šupola Šimon" userId="S::simon.supola@student.sps-cl.cz::ddea1f63-d5f5-4f19-b225-eddc9cb0442e" providerId="AD" clId="Web-{FB5C4572-D0EC-477D-8723-9D4FADBD4150}" dt="2023-09-25T07:22:33.458" v="0" actId="1076"/>
        <pc:sldMkLst>
          <pc:docMk/>
          <pc:sldMk cId="0" sldId="266"/>
        </pc:sldMkLst>
        <pc:picChg chg="mod">
          <ac:chgData name="2.D Šupola Šimon" userId="S::simon.supola@student.sps-cl.cz::ddea1f63-d5f5-4f19-b225-eddc9cb0442e" providerId="AD" clId="Web-{FB5C4572-D0EC-477D-8723-9D4FADBD4150}" dt="2023-09-25T07:22:33.458" v="0" actId="1076"/>
          <ac:picMkLst>
            <pc:docMk/>
            <pc:sldMk cId="0" sldId="266"/>
            <ac:picMk id="18437" creationId="{F5741141-963B-375A-787B-9084DC8725A7}"/>
          </ac:picMkLst>
        </pc:picChg>
      </pc:sldChg>
    </pc:docChg>
  </pc:docChgLst>
  <pc:docChgLst>
    <pc:chgData name="2.D Januške Petr" userId="S::petr.januske@student.sps-cl.cz::2fc618de-f189-408f-907a-31a9685934c0" providerId="AD" clId="Web-{402A13A6-1E50-4238-BD05-023CFD80D896}"/>
    <pc:docChg chg="sldOrd">
      <pc:chgData name="2.D Januške Petr" userId="S::petr.januske@student.sps-cl.cz::2fc618de-f189-408f-907a-31a9685934c0" providerId="AD" clId="Web-{402A13A6-1E50-4238-BD05-023CFD80D896}" dt="2024-01-08T08:06:27.225" v="0"/>
      <pc:docMkLst>
        <pc:docMk/>
      </pc:docMkLst>
      <pc:sldChg chg="ord">
        <pc:chgData name="2.D Januške Petr" userId="S::petr.januske@student.sps-cl.cz::2fc618de-f189-408f-907a-31a9685934c0" providerId="AD" clId="Web-{402A13A6-1E50-4238-BD05-023CFD80D896}" dt="2024-01-08T08:06:27.225" v="0"/>
        <pc:sldMkLst>
          <pc:docMk/>
          <pc:sldMk cId="0" sldId="342"/>
        </pc:sldMkLst>
      </pc:sldChg>
    </pc:docChg>
  </pc:docChgLst>
  <pc:docChgLst>
    <pc:chgData name="2.D Chudoba Zdeněk" userId="S::zdenek.chudoba@student.sps-cl.cz::968ed363-7098-4432-a231-9328d488a6b3" providerId="AD" clId="Web-{B271F8E7-0FDB-4888-B848-6C8490E0EA54}"/>
    <pc:docChg chg="modSld">
      <pc:chgData name="2.D Chudoba Zdeněk" userId="S::zdenek.chudoba@student.sps-cl.cz::968ed363-7098-4432-a231-9328d488a6b3" providerId="AD" clId="Web-{B271F8E7-0FDB-4888-B848-6C8490E0EA54}" dt="2023-10-02T07:17:51.501" v="1" actId="1076"/>
      <pc:docMkLst>
        <pc:docMk/>
      </pc:docMkLst>
      <pc:sldChg chg="modSp">
        <pc:chgData name="2.D Chudoba Zdeněk" userId="S::zdenek.chudoba@student.sps-cl.cz::968ed363-7098-4432-a231-9328d488a6b3" providerId="AD" clId="Web-{B271F8E7-0FDB-4888-B848-6C8490E0EA54}" dt="2023-10-02T07:17:51.501" v="1" actId="1076"/>
        <pc:sldMkLst>
          <pc:docMk/>
          <pc:sldMk cId="0" sldId="278"/>
        </pc:sldMkLst>
        <pc:picChg chg="mod">
          <ac:chgData name="2.D Chudoba Zdeněk" userId="S::zdenek.chudoba@student.sps-cl.cz::968ed363-7098-4432-a231-9328d488a6b3" providerId="AD" clId="Web-{B271F8E7-0FDB-4888-B848-6C8490E0EA54}" dt="2023-10-02T07:17:51.501" v="1" actId="1076"/>
          <ac:picMkLst>
            <pc:docMk/>
            <pc:sldMk cId="0" sldId="278"/>
            <ac:picMk id="31750" creationId="{F7582215-62E9-2646-72ED-A3F9EF7D3A3F}"/>
          </ac:picMkLst>
        </pc:picChg>
      </pc:sldChg>
    </pc:docChg>
  </pc:docChgLst>
  <pc:docChgLst>
    <pc:chgData name="2.D Komárek Matyáš" userId="S::matyas.komarek@student.sps-cl.cz::15635ed6-0c62-4671-8fb8-1fbf2a76ebaa" providerId="AD" clId="Web-{168C53BB-AEF5-4D6B-BA7E-2F1811FAA3D1}"/>
    <pc:docChg chg="sldOrd">
      <pc:chgData name="2.D Komárek Matyáš" userId="S::matyas.komarek@student.sps-cl.cz::15635ed6-0c62-4671-8fb8-1fbf2a76ebaa" providerId="AD" clId="Web-{168C53BB-AEF5-4D6B-BA7E-2F1811FAA3D1}" dt="2024-01-17T11:49:50.253" v="0"/>
      <pc:docMkLst>
        <pc:docMk/>
      </pc:docMkLst>
      <pc:sldChg chg="ord">
        <pc:chgData name="2.D Komárek Matyáš" userId="S::matyas.komarek@student.sps-cl.cz::15635ed6-0c62-4671-8fb8-1fbf2a76ebaa" providerId="AD" clId="Web-{168C53BB-AEF5-4D6B-BA7E-2F1811FAA3D1}" dt="2024-01-17T11:49:50.253" v="0"/>
        <pc:sldMkLst>
          <pc:docMk/>
          <pc:sldMk cId="0" sldId="258"/>
        </pc:sldMkLst>
      </pc:sldChg>
    </pc:docChg>
  </pc:docChgLst>
  <pc:docChgLst>
    <pc:chgData name="2.D Šmýd Oliver" userId="S::oliver.smyd@student.sps-cl.cz::608d590e-b89e-4a3e-a144-0b81ed5e96b6" providerId="AD" clId="Web-{EAD5CACC-381C-42B2-B38D-B2E3B7E9E826}"/>
    <pc:docChg chg="modSld">
      <pc:chgData name="2.D Šmýd Oliver" userId="S::oliver.smyd@student.sps-cl.cz::608d590e-b89e-4a3e-a144-0b81ed5e96b6" providerId="AD" clId="Web-{EAD5CACC-381C-42B2-B38D-B2E3B7E9E826}" dt="2023-09-25T07:40:09.016" v="14" actId="20577"/>
      <pc:docMkLst>
        <pc:docMk/>
      </pc:docMkLst>
      <pc:sldChg chg="modSp">
        <pc:chgData name="2.D Šmýd Oliver" userId="S::oliver.smyd@student.sps-cl.cz::608d590e-b89e-4a3e-a144-0b81ed5e96b6" providerId="AD" clId="Web-{EAD5CACC-381C-42B2-B38D-B2E3B7E9E826}" dt="2023-09-25T07:40:09.016" v="14" actId="20577"/>
        <pc:sldMkLst>
          <pc:docMk/>
          <pc:sldMk cId="0" sldId="274"/>
        </pc:sldMkLst>
        <pc:spChg chg="mod">
          <ac:chgData name="2.D Šmýd Oliver" userId="S::oliver.smyd@student.sps-cl.cz::608d590e-b89e-4a3e-a144-0b81ed5e96b6" providerId="AD" clId="Web-{EAD5CACC-381C-42B2-B38D-B2E3B7E9E826}" dt="2023-09-25T07:40:09.016" v="14" actId="20577"/>
          <ac:spMkLst>
            <pc:docMk/>
            <pc:sldMk cId="0" sldId="274"/>
            <ac:spMk id="26628" creationId="{69EB3585-24E2-2545-00C7-9BFBDE2A3FFA}"/>
          </ac:spMkLst>
        </pc:spChg>
      </pc:sldChg>
    </pc:docChg>
  </pc:docChgLst>
  <pc:docChgLst>
    <pc:chgData name="2.D Kozel Andre" userId="S::andre.kozel@student.sps-cl.cz::6e57a989-3e1c-4890-96e2-28b88d357d90" providerId="AD" clId="Web-{71C19698-43EB-4575-BC94-1C1B3B01302B}"/>
    <pc:docChg chg="sldOrd">
      <pc:chgData name="2.D Kozel Andre" userId="S::andre.kozel@student.sps-cl.cz::6e57a989-3e1c-4890-96e2-28b88d357d90" providerId="AD" clId="Web-{71C19698-43EB-4575-BC94-1C1B3B01302B}" dt="2023-10-15T19:38:19.245" v="2"/>
      <pc:docMkLst>
        <pc:docMk/>
      </pc:docMkLst>
      <pc:sldChg chg="ord">
        <pc:chgData name="2.D Kozel Andre" userId="S::andre.kozel@student.sps-cl.cz::6e57a989-3e1c-4890-96e2-28b88d357d90" providerId="AD" clId="Web-{71C19698-43EB-4575-BC94-1C1B3B01302B}" dt="2023-10-15T19:19:38.714" v="0"/>
        <pc:sldMkLst>
          <pc:docMk/>
          <pc:sldMk cId="0" sldId="258"/>
        </pc:sldMkLst>
      </pc:sldChg>
      <pc:sldChg chg="ord">
        <pc:chgData name="2.D Kozel Andre" userId="S::andre.kozel@student.sps-cl.cz::6e57a989-3e1c-4890-96e2-28b88d357d90" providerId="AD" clId="Web-{71C19698-43EB-4575-BC94-1C1B3B01302B}" dt="2023-10-15T19:20:50.732" v="1"/>
        <pc:sldMkLst>
          <pc:docMk/>
          <pc:sldMk cId="0" sldId="263"/>
        </pc:sldMkLst>
      </pc:sldChg>
      <pc:sldChg chg="ord">
        <pc:chgData name="2.D Kozel Andre" userId="S::andre.kozel@student.sps-cl.cz::6e57a989-3e1c-4890-96e2-28b88d357d90" providerId="AD" clId="Web-{71C19698-43EB-4575-BC94-1C1B3B01302B}" dt="2023-10-15T19:38:19.245" v="2"/>
        <pc:sldMkLst>
          <pc:docMk/>
          <pc:sldMk cId="0" sldId="27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E88371-B1A4-454D-BB77-DE81A4CEE2D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</dgm:pt>
    <dgm:pt modelId="{A66B84A2-5E2A-4B97-ABF3-ED576646267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Formáty souborů</a:t>
          </a:r>
        </a:p>
      </dgm:t>
    </dgm:pt>
    <dgm:pt modelId="{2B4CB0C1-2532-45C9-BFCD-BD2C16C50CB2}" type="parTrans" cxnId="{060592FE-BB31-4421-A63B-7E3745590EC6}">
      <dgm:prSet/>
      <dgm:spPr/>
    </dgm:pt>
    <dgm:pt modelId="{1E3EDCDB-0129-4A5F-ABFE-74813340FE9C}" type="sibTrans" cxnId="{060592FE-BB31-4421-A63B-7E3745590EC6}">
      <dgm:prSet/>
      <dgm:spPr/>
    </dgm:pt>
    <dgm:pt modelId="{9C5E3253-D5E2-4700-AEA3-B4F551B75C9F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Nekomprimované</a:t>
          </a:r>
        </a:p>
      </dgm:t>
    </dgm:pt>
    <dgm:pt modelId="{3718E993-26A9-4048-BB50-4152D2DB2F35}" type="parTrans" cxnId="{F2DFA90D-43A8-4080-99E9-3C99BBB536CD}">
      <dgm:prSet/>
      <dgm:spPr/>
    </dgm:pt>
    <dgm:pt modelId="{CA6B6F26-E6F1-484E-9F4F-43A6408D68D8}" type="sibTrans" cxnId="{F2DFA90D-43A8-4080-99E9-3C99BBB536CD}">
      <dgm:prSet/>
      <dgm:spPr/>
    </dgm:pt>
    <dgm:pt modelId="{6E1E7C9B-74C1-408A-89FA-EEBBD19AEA4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Komprimované</a:t>
          </a:r>
        </a:p>
      </dgm:t>
    </dgm:pt>
    <dgm:pt modelId="{49A306D9-31C7-48DA-A88A-99980B86A48F}" type="parTrans" cxnId="{A83DC9D0-17D5-4FBD-B2A8-74BA94A0FAC1}">
      <dgm:prSet/>
      <dgm:spPr/>
    </dgm:pt>
    <dgm:pt modelId="{455C31C1-4746-41AF-932B-B5C69ACBC93F}" type="sibTrans" cxnId="{A83DC9D0-17D5-4FBD-B2A8-74BA94A0FAC1}">
      <dgm:prSet/>
      <dgm:spPr/>
    </dgm:pt>
    <dgm:pt modelId="{893A82DE-A880-4D4E-A2F6-2B4CEE1B8A4F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Ztrátové</a:t>
          </a:r>
        </a:p>
      </dgm:t>
    </dgm:pt>
    <dgm:pt modelId="{E5B50192-9878-4A4D-8F2F-28BF720D0044}" type="parTrans" cxnId="{88CD78CB-77E5-4066-92D3-1A2D31AA860D}">
      <dgm:prSet/>
      <dgm:spPr/>
    </dgm:pt>
    <dgm:pt modelId="{14D52581-EE9C-4F2C-9948-8B2551758CDF}" type="sibTrans" cxnId="{88CD78CB-77E5-4066-92D3-1A2D31AA860D}">
      <dgm:prSet/>
      <dgm:spPr/>
    </dgm:pt>
    <dgm:pt modelId="{309AC98E-1154-4160-A410-463B488E71C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Bezeztrátové</a:t>
          </a:r>
        </a:p>
      </dgm:t>
    </dgm:pt>
    <dgm:pt modelId="{D124EE5F-17CE-4257-89B5-B91AAE7B731E}" type="parTrans" cxnId="{120CF4BD-557D-4212-A1A2-A5FCEF9FDB70}">
      <dgm:prSet/>
      <dgm:spPr/>
    </dgm:pt>
    <dgm:pt modelId="{65B18D6F-7515-4ED2-B08F-C6FEBCB00159}" type="sibTrans" cxnId="{120CF4BD-557D-4212-A1A2-A5FCEF9FDB70}">
      <dgm:prSet/>
      <dgm:spPr/>
    </dgm:pt>
    <dgm:pt modelId="{19C64698-9F61-4FF0-BD3F-1D9CC97A0630}" type="pres">
      <dgm:prSet presAssocID="{BDE88371-B1A4-454D-BB77-DE81A4CEE2D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B0012A2-4282-44A1-8E93-C394CB284485}" type="pres">
      <dgm:prSet presAssocID="{A66B84A2-5E2A-4B97-ABF3-ED5766462672}" presName="hierRoot1" presStyleCnt="0">
        <dgm:presLayoutVars>
          <dgm:hierBranch/>
        </dgm:presLayoutVars>
      </dgm:prSet>
      <dgm:spPr/>
    </dgm:pt>
    <dgm:pt modelId="{9BB53F6C-EB74-4FC2-84D4-660512EEFE48}" type="pres">
      <dgm:prSet presAssocID="{A66B84A2-5E2A-4B97-ABF3-ED5766462672}" presName="rootComposite1" presStyleCnt="0"/>
      <dgm:spPr/>
    </dgm:pt>
    <dgm:pt modelId="{71B4406F-BBB1-4E8D-9A08-74431F98BCA9}" type="pres">
      <dgm:prSet presAssocID="{A66B84A2-5E2A-4B97-ABF3-ED5766462672}" presName="rootText1" presStyleLbl="node0" presStyleIdx="0" presStyleCnt="1">
        <dgm:presLayoutVars>
          <dgm:chPref val="3"/>
        </dgm:presLayoutVars>
      </dgm:prSet>
      <dgm:spPr/>
    </dgm:pt>
    <dgm:pt modelId="{BC120259-B086-48E8-BA7B-67D1BE04B37A}" type="pres">
      <dgm:prSet presAssocID="{A66B84A2-5E2A-4B97-ABF3-ED5766462672}" presName="rootConnector1" presStyleLbl="node1" presStyleIdx="0" presStyleCnt="0"/>
      <dgm:spPr/>
    </dgm:pt>
    <dgm:pt modelId="{F754AE23-65BD-4BD5-BC46-06ACD5F369C4}" type="pres">
      <dgm:prSet presAssocID="{A66B84A2-5E2A-4B97-ABF3-ED5766462672}" presName="hierChild2" presStyleCnt="0"/>
      <dgm:spPr/>
    </dgm:pt>
    <dgm:pt modelId="{A0ECB4AD-A182-4C1A-9713-B40E725D398A}" type="pres">
      <dgm:prSet presAssocID="{3718E993-26A9-4048-BB50-4152D2DB2F35}" presName="Name35" presStyleLbl="parChTrans1D2" presStyleIdx="0" presStyleCnt="2"/>
      <dgm:spPr/>
    </dgm:pt>
    <dgm:pt modelId="{6FD5BA9F-4A06-4E27-9021-C8EEF65AF5A8}" type="pres">
      <dgm:prSet presAssocID="{9C5E3253-D5E2-4700-AEA3-B4F551B75C9F}" presName="hierRoot2" presStyleCnt="0">
        <dgm:presLayoutVars>
          <dgm:hierBranch/>
        </dgm:presLayoutVars>
      </dgm:prSet>
      <dgm:spPr/>
    </dgm:pt>
    <dgm:pt modelId="{66CA4243-81A3-45A6-B901-918017F3614A}" type="pres">
      <dgm:prSet presAssocID="{9C5E3253-D5E2-4700-AEA3-B4F551B75C9F}" presName="rootComposite" presStyleCnt="0"/>
      <dgm:spPr/>
    </dgm:pt>
    <dgm:pt modelId="{58557995-3ADF-402C-9B4B-C16A4E6765A6}" type="pres">
      <dgm:prSet presAssocID="{9C5E3253-D5E2-4700-AEA3-B4F551B75C9F}" presName="rootText" presStyleLbl="node2" presStyleIdx="0" presStyleCnt="2">
        <dgm:presLayoutVars>
          <dgm:chPref val="3"/>
        </dgm:presLayoutVars>
      </dgm:prSet>
      <dgm:spPr/>
    </dgm:pt>
    <dgm:pt modelId="{8DFA4779-2A97-4B05-A08A-06C581350FC2}" type="pres">
      <dgm:prSet presAssocID="{9C5E3253-D5E2-4700-AEA3-B4F551B75C9F}" presName="rootConnector" presStyleLbl="node2" presStyleIdx="0" presStyleCnt="2"/>
      <dgm:spPr/>
    </dgm:pt>
    <dgm:pt modelId="{9A300C4C-98E9-4E22-88F3-E7DCEEA52E5D}" type="pres">
      <dgm:prSet presAssocID="{9C5E3253-D5E2-4700-AEA3-B4F551B75C9F}" presName="hierChild4" presStyleCnt="0"/>
      <dgm:spPr/>
    </dgm:pt>
    <dgm:pt modelId="{CEDAFD9B-7CE2-4FD6-95D3-1B12026DA62C}" type="pres">
      <dgm:prSet presAssocID="{9C5E3253-D5E2-4700-AEA3-B4F551B75C9F}" presName="hierChild5" presStyleCnt="0"/>
      <dgm:spPr/>
    </dgm:pt>
    <dgm:pt modelId="{4DA798E3-7CDB-4E20-AA7E-C97DC4D3F019}" type="pres">
      <dgm:prSet presAssocID="{49A306D9-31C7-48DA-A88A-99980B86A48F}" presName="Name35" presStyleLbl="parChTrans1D2" presStyleIdx="1" presStyleCnt="2"/>
      <dgm:spPr/>
    </dgm:pt>
    <dgm:pt modelId="{FF3FE6B3-B2A4-46E9-8C4A-7C02031AD319}" type="pres">
      <dgm:prSet presAssocID="{6E1E7C9B-74C1-408A-89FA-EEBBD19AEA4D}" presName="hierRoot2" presStyleCnt="0">
        <dgm:presLayoutVars>
          <dgm:hierBranch/>
        </dgm:presLayoutVars>
      </dgm:prSet>
      <dgm:spPr/>
    </dgm:pt>
    <dgm:pt modelId="{1175583F-9309-46CC-A88A-5E6BAF84E266}" type="pres">
      <dgm:prSet presAssocID="{6E1E7C9B-74C1-408A-89FA-EEBBD19AEA4D}" presName="rootComposite" presStyleCnt="0"/>
      <dgm:spPr/>
    </dgm:pt>
    <dgm:pt modelId="{F6179604-76BD-45D8-B8C6-93CEDD58A58C}" type="pres">
      <dgm:prSet presAssocID="{6E1E7C9B-74C1-408A-89FA-EEBBD19AEA4D}" presName="rootText" presStyleLbl="node2" presStyleIdx="1" presStyleCnt="2">
        <dgm:presLayoutVars>
          <dgm:chPref val="3"/>
        </dgm:presLayoutVars>
      </dgm:prSet>
      <dgm:spPr/>
    </dgm:pt>
    <dgm:pt modelId="{A43E93D1-4972-4C1E-9093-E02C2A432517}" type="pres">
      <dgm:prSet presAssocID="{6E1E7C9B-74C1-408A-89FA-EEBBD19AEA4D}" presName="rootConnector" presStyleLbl="node2" presStyleIdx="1" presStyleCnt="2"/>
      <dgm:spPr/>
    </dgm:pt>
    <dgm:pt modelId="{DACCA79E-84F0-49D5-84A7-512F99757D0B}" type="pres">
      <dgm:prSet presAssocID="{6E1E7C9B-74C1-408A-89FA-EEBBD19AEA4D}" presName="hierChild4" presStyleCnt="0"/>
      <dgm:spPr/>
    </dgm:pt>
    <dgm:pt modelId="{00669E78-DD9C-4AE1-BABC-2AB3BCB30C56}" type="pres">
      <dgm:prSet presAssocID="{E5B50192-9878-4A4D-8F2F-28BF720D0044}" presName="Name35" presStyleLbl="parChTrans1D3" presStyleIdx="0" presStyleCnt="2"/>
      <dgm:spPr/>
    </dgm:pt>
    <dgm:pt modelId="{12A7DBD3-CB00-4770-9B6C-CFEFB9E6594A}" type="pres">
      <dgm:prSet presAssocID="{893A82DE-A880-4D4E-A2F6-2B4CEE1B8A4F}" presName="hierRoot2" presStyleCnt="0">
        <dgm:presLayoutVars>
          <dgm:hierBranch val="r"/>
        </dgm:presLayoutVars>
      </dgm:prSet>
      <dgm:spPr/>
    </dgm:pt>
    <dgm:pt modelId="{C597A119-8236-43EA-8D7D-D1FAD58AA674}" type="pres">
      <dgm:prSet presAssocID="{893A82DE-A880-4D4E-A2F6-2B4CEE1B8A4F}" presName="rootComposite" presStyleCnt="0"/>
      <dgm:spPr/>
    </dgm:pt>
    <dgm:pt modelId="{FA7AD0D9-4AFD-427B-8887-90F206B7F7E1}" type="pres">
      <dgm:prSet presAssocID="{893A82DE-A880-4D4E-A2F6-2B4CEE1B8A4F}" presName="rootText" presStyleLbl="node3" presStyleIdx="0" presStyleCnt="2">
        <dgm:presLayoutVars>
          <dgm:chPref val="3"/>
        </dgm:presLayoutVars>
      </dgm:prSet>
      <dgm:spPr/>
    </dgm:pt>
    <dgm:pt modelId="{F974575C-5BE9-4CCB-A001-DEDE8C36880C}" type="pres">
      <dgm:prSet presAssocID="{893A82DE-A880-4D4E-A2F6-2B4CEE1B8A4F}" presName="rootConnector" presStyleLbl="node3" presStyleIdx="0" presStyleCnt="2"/>
      <dgm:spPr/>
    </dgm:pt>
    <dgm:pt modelId="{B80C2542-80AD-4D4C-80F8-9C36881C0642}" type="pres">
      <dgm:prSet presAssocID="{893A82DE-A880-4D4E-A2F6-2B4CEE1B8A4F}" presName="hierChild4" presStyleCnt="0"/>
      <dgm:spPr/>
    </dgm:pt>
    <dgm:pt modelId="{6222C458-7F0A-4D95-89F5-B3E1D75880AF}" type="pres">
      <dgm:prSet presAssocID="{893A82DE-A880-4D4E-A2F6-2B4CEE1B8A4F}" presName="hierChild5" presStyleCnt="0"/>
      <dgm:spPr/>
    </dgm:pt>
    <dgm:pt modelId="{0C313BBC-3348-4A2E-879A-21AE4C3E5913}" type="pres">
      <dgm:prSet presAssocID="{D124EE5F-17CE-4257-89B5-B91AAE7B731E}" presName="Name35" presStyleLbl="parChTrans1D3" presStyleIdx="1" presStyleCnt="2"/>
      <dgm:spPr/>
    </dgm:pt>
    <dgm:pt modelId="{8BE91DB0-4B5C-4492-B22A-F5923CBBF8B5}" type="pres">
      <dgm:prSet presAssocID="{309AC98E-1154-4160-A410-463B488E71CC}" presName="hierRoot2" presStyleCnt="0">
        <dgm:presLayoutVars>
          <dgm:hierBranch val="r"/>
        </dgm:presLayoutVars>
      </dgm:prSet>
      <dgm:spPr/>
    </dgm:pt>
    <dgm:pt modelId="{7A12B30D-CBDD-4E12-8EA3-951FCA0E2E81}" type="pres">
      <dgm:prSet presAssocID="{309AC98E-1154-4160-A410-463B488E71CC}" presName="rootComposite" presStyleCnt="0"/>
      <dgm:spPr/>
    </dgm:pt>
    <dgm:pt modelId="{D015FA50-5B99-46E4-9CCA-73D27EC296DC}" type="pres">
      <dgm:prSet presAssocID="{309AC98E-1154-4160-A410-463B488E71CC}" presName="rootText" presStyleLbl="node3" presStyleIdx="1" presStyleCnt="2">
        <dgm:presLayoutVars>
          <dgm:chPref val="3"/>
        </dgm:presLayoutVars>
      </dgm:prSet>
      <dgm:spPr/>
    </dgm:pt>
    <dgm:pt modelId="{2477E633-4817-4077-9E80-A9421C239FA8}" type="pres">
      <dgm:prSet presAssocID="{309AC98E-1154-4160-A410-463B488E71CC}" presName="rootConnector" presStyleLbl="node3" presStyleIdx="1" presStyleCnt="2"/>
      <dgm:spPr/>
    </dgm:pt>
    <dgm:pt modelId="{871AB2F8-D7BF-4EF9-BBD9-F97717DD0CB7}" type="pres">
      <dgm:prSet presAssocID="{309AC98E-1154-4160-A410-463B488E71CC}" presName="hierChild4" presStyleCnt="0"/>
      <dgm:spPr/>
    </dgm:pt>
    <dgm:pt modelId="{70407146-7F61-4847-B52F-11CF4715CED4}" type="pres">
      <dgm:prSet presAssocID="{309AC98E-1154-4160-A410-463B488E71CC}" presName="hierChild5" presStyleCnt="0"/>
      <dgm:spPr/>
    </dgm:pt>
    <dgm:pt modelId="{86CEA39A-9538-46A8-8295-3EEA98B53BCA}" type="pres">
      <dgm:prSet presAssocID="{6E1E7C9B-74C1-408A-89FA-EEBBD19AEA4D}" presName="hierChild5" presStyleCnt="0"/>
      <dgm:spPr/>
    </dgm:pt>
    <dgm:pt modelId="{A1DDFAC8-FC88-4AC1-B629-9AE52B2A7701}" type="pres">
      <dgm:prSet presAssocID="{A66B84A2-5E2A-4B97-ABF3-ED5766462672}" presName="hierChild3" presStyleCnt="0"/>
      <dgm:spPr/>
    </dgm:pt>
  </dgm:ptLst>
  <dgm:cxnLst>
    <dgm:cxn modelId="{1E890300-0604-4ABC-BFFB-2F7B02ECD5D3}" type="presOf" srcId="{3718E993-26A9-4048-BB50-4152D2DB2F35}" destId="{A0ECB4AD-A182-4C1A-9713-B40E725D398A}" srcOrd="0" destOrd="0" presId="urn:microsoft.com/office/officeart/2005/8/layout/orgChart1"/>
    <dgm:cxn modelId="{F2DFA90D-43A8-4080-99E9-3C99BBB536CD}" srcId="{A66B84A2-5E2A-4B97-ABF3-ED5766462672}" destId="{9C5E3253-D5E2-4700-AEA3-B4F551B75C9F}" srcOrd="0" destOrd="0" parTransId="{3718E993-26A9-4048-BB50-4152D2DB2F35}" sibTransId="{CA6B6F26-E6F1-484E-9F4F-43A6408D68D8}"/>
    <dgm:cxn modelId="{ADB9211E-993D-49E7-903A-57340AE167AC}" type="presOf" srcId="{309AC98E-1154-4160-A410-463B488E71CC}" destId="{D015FA50-5B99-46E4-9CCA-73D27EC296DC}" srcOrd="0" destOrd="0" presId="urn:microsoft.com/office/officeart/2005/8/layout/orgChart1"/>
    <dgm:cxn modelId="{C6D4343B-AAB8-4BB7-818A-9FDB89A2D28C}" type="presOf" srcId="{6E1E7C9B-74C1-408A-89FA-EEBBD19AEA4D}" destId="{F6179604-76BD-45D8-B8C6-93CEDD58A58C}" srcOrd="0" destOrd="0" presId="urn:microsoft.com/office/officeart/2005/8/layout/orgChart1"/>
    <dgm:cxn modelId="{310D083D-231D-43E8-915F-C5C1EC6B419D}" type="presOf" srcId="{893A82DE-A880-4D4E-A2F6-2B4CEE1B8A4F}" destId="{F974575C-5BE9-4CCB-A001-DEDE8C36880C}" srcOrd="1" destOrd="0" presId="urn:microsoft.com/office/officeart/2005/8/layout/orgChart1"/>
    <dgm:cxn modelId="{F7AFE043-F6C3-4760-8985-BC450C39876B}" type="presOf" srcId="{D124EE5F-17CE-4257-89B5-B91AAE7B731E}" destId="{0C313BBC-3348-4A2E-879A-21AE4C3E5913}" srcOrd="0" destOrd="0" presId="urn:microsoft.com/office/officeart/2005/8/layout/orgChart1"/>
    <dgm:cxn modelId="{10D18358-2D28-44D0-8F22-C79B8F382EAE}" type="presOf" srcId="{E5B50192-9878-4A4D-8F2F-28BF720D0044}" destId="{00669E78-DD9C-4AE1-BABC-2AB3BCB30C56}" srcOrd="0" destOrd="0" presId="urn:microsoft.com/office/officeart/2005/8/layout/orgChart1"/>
    <dgm:cxn modelId="{765F1C7E-B6C7-4566-BAC4-7F2DF586A970}" type="presOf" srcId="{BDE88371-B1A4-454D-BB77-DE81A4CEE2DF}" destId="{19C64698-9F61-4FF0-BD3F-1D9CC97A0630}" srcOrd="0" destOrd="0" presId="urn:microsoft.com/office/officeart/2005/8/layout/orgChart1"/>
    <dgm:cxn modelId="{AB391487-3BA5-4F4D-B6D3-50FF3B790958}" type="presOf" srcId="{49A306D9-31C7-48DA-A88A-99980B86A48F}" destId="{4DA798E3-7CDB-4E20-AA7E-C97DC4D3F019}" srcOrd="0" destOrd="0" presId="urn:microsoft.com/office/officeart/2005/8/layout/orgChart1"/>
    <dgm:cxn modelId="{6A7EEC89-D643-46EC-82F6-F20C39D440C5}" type="presOf" srcId="{A66B84A2-5E2A-4B97-ABF3-ED5766462672}" destId="{BC120259-B086-48E8-BA7B-67D1BE04B37A}" srcOrd="1" destOrd="0" presId="urn:microsoft.com/office/officeart/2005/8/layout/orgChart1"/>
    <dgm:cxn modelId="{4815258B-C7A6-4D3B-988D-C79157CDA9BD}" type="presOf" srcId="{309AC98E-1154-4160-A410-463B488E71CC}" destId="{2477E633-4817-4077-9E80-A9421C239FA8}" srcOrd="1" destOrd="0" presId="urn:microsoft.com/office/officeart/2005/8/layout/orgChart1"/>
    <dgm:cxn modelId="{ED164CAC-0B5D-480C-AB22-83D90C55C3D2}" type="presOf" srcId="{9C5E3253-D5E2-4700-AEA3-B4F551B75C9F}" destId="{8DFA4779-2A97-4B05-A08A-06C581350FC2}" srcOrd="1" destOrd="0" presId="urn:microsoft.com/office/officeart/2005/8/layout/orgChart1"/>
    <dgm:cxn modelId="{120CF4BD-557D-4212-A1A2-A5FCEF9FDB70}" srcId="{6E1E7C9B-74C1-408A-89FA-EEBBD19AEA4D}" destId="{309AC98E-1154-4160-A410-463B488E71CC}" srcOrd="1" destOrd="0" parTransId="{D124EE5F-17CE-4257-89B5-B91AAE7B731E}" sibTransId="{65B18D6F-7515-4ED2-B08F-C6FEBCB00159}"/>
    <dgm:cxn modelId="{88CD78CB-77E5-4066-92D3-1A2D31AA860D}" srcId="{6E1E7C9B-74C1-408A-89FA-EEBBD19AEA4D}" destId="{893A82DE-A880-4D4E-A2F6-2B4CEE1B8A4F}" srcOrd="0" destOrd="0" parTransId="{E5B50192-9878-4A4D-8F2F-28BF720D0044}" sibTransId="{14D52581-EE9C-4F2C-9948-8B2551758CDF}"/>
    <dgm:cxn modelId="{A83DC9D0-17D5-4FBD-B2A8-74BA94A0FAC1}" srcId="{A66B84A2-5E2A-4B97-ABF3-ED5766462672}" destId="{6E1E7C9B-74C1-408A-89FA-EEBBD19AEA4D}" srcOrd="1" destOrd="0" parTransId="{49A306D9-31C7-48DA-A88A-99980B86A48F}" sibTransId="{455C31C1-4746-41AF-932B-B5C69ACBC93F}"/>
    <dgm:cxn modelId="{82F9E2D7-1F4C-4901-B1D6-8C9058419196}" type="presOf" srcId="{893A82DE-A880-4D4E-A2F6-2B4CEE1B8A4F}" destId="{FA7AD0D9-4AFD-427B-8887-90F206B7F7E1}" srcOrd="0" destOrd="0" presId="urn:microsoft.com/office/officeart/2005/8/layout/orgChart1"/>
    <dgm:cxn modelId="{2CD6F9E5-3EBC-478E-968A-EBD35E127DAA}" type="presOf" srcId="{9C5E3253-D5E2-4700-AEA3-B4F551B75C9F}" destId="{58557995-3ADF-402C-9B4B-C16A4E6765A6}" srcOrd="0" destOrd="0" presId="urn:microsoft.com/office/officeart/2005/8/layout/orgChart1"/>
    <dgm:cxn modelId="{677B2BE6-5929-4418-B4F3-B961B15A187B}" type="presOf" srcId="{6E1E7C9B-74C1-408A-89FA-EEBBD19AEA4D}" destId="{A43E93D1-4972-4C1E-9093-E02C2A432517}" srcOrd="1" destOrd="0" presId="urn:microsoft.com/office/officeart/2005/8/layout/orgChart1"/>
    <dgm:cxn modelId="{9ACC5CFA-D41F-4DFF-9DB1-BC72AA238426}" type="presOf" srcId="{A66B84A2-5E2A-4B97-ABF3-ED5766462672}" destId="{71B4406F-BBB1-4E8D-9A08-74431F98BCA9}" srcOrd="0" destOrd="0" presId="urn:microsoft.com/office/officeart/2005/8/layout/orgChart1"/>
    <dgm:cxn modelId="{060592FE-BB31-4421-A63B-7E3745590EC6}" srcId="{BDE88371-B1A4-454D-BB77-DE81A4CEE2DF}" destId="{A66B84A2-5E2A-4B97-ABF3-ED5766462672}" srcOrd="0" destOrd="0" parTransId="{2B4CB0C1-2532-45C9-BFCD-BD2C16C50CB2}" sibTransId="{1E3EDCDB-0129-4A5F-ABFE-74813340FE9C}"/>
    <dgm:cxn modelId="{15808513-7293-4DCD-8041-7408C8B95FA3}" type="presParOf" srcId="{19C64698-9F61-4FF0-BD3F-1D9CC97A0630}" destId="{EB0012A2-4282-44A1-8E93-C394CB284485}" srcOrd="0" destOrd="0" presId="urn:microsoft.com/office/officeart/2005/8/layout/orgChart1"/>
    <dgm:cxn modelId="{AC234790-6D2A-4AD5-BCCF-BBE98C542E2F}" type="presParOf" srcId="{EB0012A2-4282-44A1-8E93-C394CB284485}" destId="{9BB53F6C-EB74-4FC2-84D4-660512EEFE48}" srcOrd="0" destOrd="0" presId="urn:microsoft.com/office/officeart/2005/8/layout/orgChart1"/>
    <dgm:cxn modelId="{A976AE69-BD73-4275-97CA-6DE63A6183A9}" type="presParOf" srcId="{9BB53F6C-EB74-4FC2-84D4-660512EEFE48}" destId="{71B4406F-BBB1-4E8D-9A08-74431F98BCA9}" srcOrd="0" destOrd="0" presId="urn:microsoft.com/office/officeart/2005/8/layout/orgChart1"/>
    <dgm:cxn modelId="{291A86AB-F335-4B3A-A08C-D21B33471B2C}" type="presParOf" srcId="{9BB53F6C-EB74-4FC2-84D4-660512EEFE48}" destId="{BC120259-B086-48E8-BA7B-67D1BE04B37A}" srcOrd="1" destOrd="0" presId="urn:microsoft.com/office/officeart/2005/8/layout/orgChart1"/>
    <dgm:cxn modelId="{4D8CF066-950F-4F91-B6E3-BCE126F19E8C}" type="presParOf" srcId="{EB0012A2-4282-44A1-8E93-C394CB284485}" destId="{F754AE23-65BD-4BD5-BC46-06ACD5F369C4}" srcOrd="1" destOrd="0" presId="urn:microsoft.com/office/officeart/2005/8/layout/orgChart1"/>
    <dgm:cxn modelId="{C620B6D9-7E3B-48B1-90D0-C4BAF8292CA4}" type="presParOf" srcId="{F754AE23-65BD-4BD5-BC46-06ACD5F369C4}" destId="{A0ECB4AD-A182-4C1A-9713-B40E725D398A}" srcOrd="0" destOrd="0" presId="urn:microsoft.com/office/officeart/2005/8/layout/orgChart1"/>
    <dgm:cxn modelId="{E82CDD40-F80F-4A66-BCCA-EDB2EA3967B0}" type="presParOf" srcId="{F754AE23-65BD-4BD5-BC46-06ACD5F369C4}" destId="{6FD5BA9F-4A06-4E27-9021-C8EEF65AF5A8}" srcOrd="1" destOrd="0" presId="urn:microsoft.com/office/officeart/2005/8/layout/orgChart1"/>
    <dgm:cxn modelId="{BBC6CE65-A73A-41E2-9DBD-1CFF34C56C37}" type="presParOf" srcId="{6FD5BA9F-4A06-4E27-9021-C8EEF65AF5A8}" destId="{66CA4243-81A3-45A6-B901-918017F3614A}" srcOrd="0" destOrd="0" presId="urn:microsoft.com/office/officeart/2005/8/layout/orgChart1"/>
    <dgm:cxn modelId="{5B862EBC-086A-40FD-A779-87E3BB02C7A4}" type="presParOf" srcId="{66CA4243-81A3-45A6-B901-918017F3614A}" destId="{58557995-3ADF-402C-9B4B-C16A4E6765A6}" srcOrd="0" destOrd="0" presId="urn:microsoft.com/office/officeart/2005/8/layout/orgChart1"/>
    <dgm:cxn modelId="{6CB19BBC-00B5-45C2-9A9C-AEEB1D9E0D0B}" type="presParOf" srcId="{66CA4243-81A3-45A6-B901-918017F3614A}" destId="{8DFA4779-2A97-4B05-A08A-06C581350FC2}" srcOrd="1" destOrd="0" presId="urn:microsoft.com/office/officeart/2005/8/layout/orgChart1"/>
    <dgm:cxn modelId="{9D838293-77C7-483B-9DE1-E21BC8FF34E6}" type="presParOf" srcId="{6FD5BA9F-4A06-4E27-9021-C8EEF65AF5A8}" destId="{9A300C4C-98E9-4E22-88F3-E7DCEEA52E5D}" srcOrd="1" destOrd="0" presId="urn:microsoft.com/office/officeart/2005/8/layout/orgChart1"/>
    <dgm:cxn modelId="{FD2D78C5-4CAD-4169-89A1-D5CC9B4E1C47}" type="presParOf" srcId="{6FD5BA9F-4A06-4E27-9021-C8EEF65AF5A8}" destId="{CEDAFD9B-7CE2-4FD6-95D3-1B12026DA62C}" srcOrd="2" destOrd="0" presId="urn:microsoft.com/office/officeart/2005/8/layout/orgChart1"/>
    <dgm:cxn modelId="{AE068847-E035-468D-85E8-64A864BF9891}" type="presParOf" srcId="{F754AE23-65BD-4BD5-BC46-06ACD5F369C4}" destId="{4DA798E3-7CDB-4E20-AA7E-C97DC4D3F019}" srcOrd="2" destOrd="0" presId="urn:microsoft.com/office/officeart/2005/8/layout/orgChart1"/>
    <dgm:cxn modelId="{96BF2B20-16EC-412E-850F-DEB0A12D4479}" type="presParOf" srcId="{F754AE23-65BD-4BD5-BC46-06ACD5F369C4}" destId="{FF3FE6B3-B2A4-46E9-8C4A-7C02031AD319}" srcOrd="3" destOrd="0" presId="urn:microsoft.com/office/officeart/2005/8/layout/orgChart1"/>
    <dgm:cxn modelId="{88021AC0-CC51-4729-9B5D-6E540D381D65}" type="presParOf" srcId="{FF3FE6B3-B2A4-46E9-8C4A-7C02031AD319}" destId="{1175583F-9309-46CC-A88A-5E6BAF84E266}" srcOrd="0" destOrd="0" presId="urn:microsoft.com/office/officeart/2005/8/layout/orgChart1"/>
    <dgm:cxn modelId="{F8C92A01-EC78-4F2C-B02D-83EF1DCDE326}" type="presParOf" srcId="{1175583F-9309-46CC-A88A-5E6BAF84E266}" destId="{F6179604-76BD-45D8-B8C6-93CEDD58A58C}" srcOrd="0" destOrd="0" presId="urn:microsoft.com/office/officeart/2005/8/layout/orgChart1"/>
    <dgm:cxn modelId="{9A97AC20-41F4-490D-9701-2AF67A7C800E}" type="presParOf" srcId="{1175583F-9309-46CC-A88A-5E6BAF84E266}" destId="{A43E93D1-4972-4C1E-9093-E02C2A432517}" srcOrd="1" destOrd="0" presId="urn:microsoft.com/office/officeart/2005/8/layout/orgChart1"/>
    <dgm:cxn modelId="{978DD5CE-7BE2-46E9-8BF6-D3A6CC0588D8}" type="presParOf" srcId="{FF3FE6B3-B2A4-46E9-8C4A-7C02031AD319}" destId="{DACCA79E-84F0-49D5-84A7-512F99757D0B}" srcOrd="1" destOrd="0" presId="urn:microsoft.com/office/officeart/2005/8/layout/orgChart1"/>
    <dgm:cxn modelId="{3C770597-19BC-41C5-9948-2EBBB55E1336}" type="presParOf" srcId="{DACCA79E-84F0-49D5-84A7-512F99757D0B}" destId="{00669E78-DD9C-4AE1-BABC-2AB3BCB30C56}" srcOrd="0" destOrd="0" presId="urn:microsoft.com/office/officeart/2005/8/layout/orgChart1"/>
    <dgm:cxn modelId="{FBCDF0F7-521D-4351-8B90-C7ABA02E3B98}" type="presParOf" srcId="{DACCA79E-84F0-49D5-84A7-512F99757D0B}" destId="{12A7DBD3-CB00-4770-9B6C-CFEFB9E6594A}" srcOrd="1" destOrd="0" presId="urn:microsoft.com/office/officeart/2005/8/layout/orgChart1"/>
    <dgm:cxn modelId="{9B1AFCFF-17A0-4833-BC1F-63FAEE41EF1D}" type="presParOf" srcId="{12A7DBD3-CB00-4770-9B6C-CFEFB9E6594A}" destId="{C597A119-8236-43EA-8D7D-D1FAD58AA674}" srcOrd="0" destOrd="0" presId="urn:microsoft.com/office/officeart/2005/8/layout/orgChart1"/>
    <dgm:cxn modelId="{9BDB4DF9-D07A-4397-9A3E-B105B4048A63}" type="presParOf" srcId="{C597A119-8236-43EA-8D7D-D1FAD58AA674}" destId="{FA7AD0D9-4AFD-427B-8887-90F206B7F7E1}" srcOrd="0" destOrd="0" presId="urn:microsoft.com/office/officeart/2005/8/layout/orgChart1"/>
    <dgm:cxn modelId="{9ACF82D0-4D20-4E46-955E-4545D4D1E9F5}" type="presParOf" srcId="{C597A119-8236-43EA-8D7D-D1FAD58AA674}" destId="{F974575C-5BE9-4CCB-A001-DEDE8C36880C}" srcOrd="1" destOrd="0" presId="urn:microsoft.com/office/officeart/2005/8/layout/orgChart1"/>
    <dgm:cxn modelId="{9D016C97-E88E-4334-ACE5-E05E8BE9DB23}" type="presParOf" srcId="{12A7DBD3-CB00-4770-9B6C-CFEFB9E6594A}" destId="{B80C2542-80AD-4D4C-80F8-9C36881C0642}" srcOrd="1" destOrd="0" presId="urn:microsoft.com/office/officeart/2005/8/layout/orgChart1"/>
    <dgm:cxn modelId="{6DB46934-8EEC-4A26-B6E5-D189AA695A1E}" type="presParOf" srcId="{12A7DBD3-CB00-4770-9B6C-CFEFB9E6594A}" destId="{6222C458-7F0A-4D95-89F5-B3E1D75880AF}" srcOrd="2" destOrd="0" presId="urn:microsoft.com/office/officeart/2005/8/layout/orgChart1"/>
    <dgm:cxn modelId="{8BF34D61-F95E-40CE-80F4-44DC8221B233}" type="presParOf" srcId="{DACCA79E-84F0-49D5-84A7-512F99757D0B}" destId="{0C313BBC-3348-4A2E-879A-21AE4C3E5913}" srcOrd="2" destOrd="0" presId="urn:microsoft.com/office/officeart/2005/8/layout/orgChart1"/>
    <dgm:cxn modelId="{8B7321CE-1A4E-48B1-8428-D43ADFA7E264}" type="presParOf" srcId="{DACCA79E-84F0-49D5-84A7-512F99757D0B}" destId="{8BE91DB0-4B5C-4492-B22A-F5923CBBF8B5}" srcOrd="3" destOrd="0" presId="urn:microsoft.com/office/officeart/2005/8/layout/orgChart1"/>
    <dgm:cxn modelId="{64F3E7BD-34FB-49B2-9FF8-81A9CA83CA04}" type="presParOf" srcId="{8BE91DB0-4B5C-4492-B22A-F5923CBBF8B5}" destId="{7A12B30D-CBDD-4E12-8EA3-951FCA0E2E81}" srcOrd="0" destOrd="0" presId="urn:microsoft.com/office/officeart/2005/8/layout/orgChart1"/>
    <dgm:cxn modelId="{B6DFA65E-1D7A-4462-9E60-E0F3FB2B7A71}" type="presParOf" srcId="{7A12B30D-CBDD-4E12-8EA3-951FCA0E2E81}" destId="{D015FA50-5B99-46E4-9CCA-73D27EC296DC}" srcOrd="0" destOrd="0" presId="urn:microsoft.com/office/officeart/2005/8/layout/orgChart1"/>
    <dgm:cxn modelId="{4CBAA5BF-C2C0-4B87-9315-0BB406272922}" type="presParOf" srcId="{7A12B30D-CBDD-4E12-8EA3-951FCA0E2E81}" destId="{2477E633-4817-4077-9E80-A9421C239FA8}" srcOrd="1" destOrd="0" presId="urn:microsoft.com/office/officeart/2005/8/layout/orgChart1"/>
    <dgm:cxn modelId="{0195C56C-F1FA-41B2-BB0D-B66E2599A88F}" type="presParOf" srcId="{8BE91DB0-4B5C-4492-B22A-F5923CBBF8B5}" destId="{871AB2F8-D7BF-4EF9-BBD9-F97717DD0CB7}" srcOrd="1" destOrd="0" presId="urn:microsoft.com/office/officeart/2005/8/layout/orgChart1"/>
    <dgm:cxn modelId="{047AE0B1-BB75-4FC2-81BA-F0198758FA95}" type="presParOf" srcId="{8BE91DB0-4B5C-4492-B22A-F5923CBBF8B5}" destId="{70407146-7F61-4847-B52F-11CF4715CED4}" srcOrd="2" destOrd="0" presId="urn:microsoft.com/office/officeart/2005/8/layout/orgChart1"/>
    <dgm:cxn modelId="{E7486073-06D8-4DA0-8670-2D9E6AF0873B}" type="presParOf" srcId="{FF3FE6B3-B2A4-46E9-8C4A-7C02031AD319}" destId="{86CEA39A-9538-46A8-8295-3EEA98B53BCA}" srcOrd="2" destOrd="0" presId="urn:microsoft.com/office/officeart/2005/8/layout/orgChart1"/>
    <dgm:cxn modelId="{CF9F2B4D-A79B-4136-9EA6-E549C2ECE552}" type="presParOf" srcId="{EB0012A2-4282-44A1-8E93-C394CB284485}" destId="{A1DDFAC8-FC88-4AC1-B629-9AE52B2A770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13BBC-3348-4A2E-879A-21AE4C3E5913}">
      <dsp:nvSpPr>
        <dsp:cNvPr id="0" name=""/>
        <dsp:cNvSpPr/>
      </dsp:nvSpPr>
      <dsp:spPr>
        <a:xfrm>
          <a:off x="4781968" y="2711762"/>
          <a:ext cx="1354974" cy="470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160"/>
              </a:lnTo>
              <a:lnTo>
                <a:pt x="1354974" y="235160"/>
              </a:lnTo>
              <a:lnTo>
                <a:pt x="1354974" y="4703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69E78-DD9C-4AE1-BABC-2AB3BCB30C56}">
      <dsp:nvSpPr>
        <dsp:cNvPr id="0" name=""/>
        <dsp:cNvSpPr/>
      </dsp:nvSpPr>
      <dsp:spPr>
        <a:xfrm>
          <a:off x="3426994" y="2711762"/>
          <a:ext cx="1354974" cy="470321"/>
        </a:xfrm>
        <a:custGeom>
          <a:avLst/>
          <a:gdLst/>
          <a:ahLst/>
          <a:cxnLst/>
          <a:rect l="0" t="0" r="0" b="0"/>
          <a:pathLst>
            <a:path>
              <a:moveTo>
                <a:pt x="1354974" y="0"/>
              </a:moveTo>
              <a:lnTo>
                <a:pt x="1354974" y="235160"/>
              </a:lnTo>
              <a:lnTo>
                <a:pt x="0" y="235160"/>
              </a:lnTo>
              <a:lnTo>
                <a:pt x="0" y="4703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798E3-7CDB-4E20-AA7E-C97DC4D3F019}">
      <dsp:nvSpPr>
        <dsp:cNvPr id="0" name=""/>
        <dsp:cNvSpPr/>
      </dsp:nvSpPr>
      <dsp:spPr>
        <a:xfrm>
          <a:off x="3426994" y="1121627"/>
          <a:ext cx="1354974" cy="470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160"/>
              </a:lnTo>
              <a:lnTo>
                <a:pt x="1354974" y="235160"/>
              </a:lnTo>
              <a:lnTo>
                <a:pt x="1354974" y="4703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CB4AD-A182-4C1A-9713-B40E725D398A}">
      <dsp:nvSpPr>
        <dsp:cNvPr id="0" name=""/>
        <dsp:cNvSpPr/>
      </dsp:nvSpPr>
      <dsp:spPr>
        <a:xfrm>
          <a:off x="2072019" y="1121627"/>
          <a:ext cx="1354974" cy="470321"/>
        </a:xfrm>
        <a:custGeom>
          <a:avLst/>
          <a:gdLst/>
          <a:ahLst/>
          <a:cxnLst/>
          <a:rect l="0" t="0" r="0" b="0"/>
          <a:pathLst>
            <a:path>
              <a:moveTo>
                <a:pt x="1354974" y="0"/>
              </a:moveTo>
              <a:lnTo>
                <a:pt x="1354974" y="235160"/>
              </a:lnTo>
              <a:lnTo>
                <a:pt x="0" y="235160"/>
              </a:lnTo>
              <a:lnTo>
                <a:pt x="0" y="4703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4406F-BBB1-4E8D-9A08-74431F98BCA9}">
      <dsp:nvSpPr>
        <dsp:cNvPr id="0" name=""/>
        <dsp:cNvSpPr/>
      </dsp:nvSpPr>
      <dsp:spPr>
        <a:xfrm>
          <a:off x="2307180" y="1813"/>
          <a:ext cx="2239627" cy="11198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sz="2000" b="1" i="0" u="none" strike="noStrike" kern="1200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Formáty souborů</a:t>
          </a:r>
        </a:p>
      </dsp:txBody>
      <dsp:txXfrm>
        <a:off x="2307180" y="1813"/>
        <a:ext cx="2239627" cy="1119813"/>
      </dsp:txXfrm>
    </dsp:sp>
    <dsp:sp modelId="{58557995-3ADF-402C-9B4B-C16A4E6765A6}">
      <dsp:nvSpPr>
        <dsp:cNvPr id="0" name=""/>
        <dsp:cNvSpPr/>
      </dsp:nvSpPr>
      <dsp:spPr>
        <a:xfrm>
          <a:off x="952205" y="1591949"/>
          <a:ext cx="2239627" cy="11198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sz="2000" b="1" i="0" u="none" strike="noStrike" kern="1200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Nekomprimované</a:t>
          </a:r>
        </a:p>
      </dsp:txBody>
      <dsp:txXfrm>
        <a:off x="952205" y="1591949"/>
        <a:ext cx="2239627" cy="1119813"/>
      </dsp:txXfrm>
    </dsp:sp>
    <dsp:sp modelId="{F6179604-76BD-45D8-B8C6-93CEDD58A58C}">
      <dsp:nvSpPr>
        <dsp:cNvPr id="0" name=""/>
        <dsp:cNvSpPr/>
      </dsp:nvSpPr>
      <dsp:spPr>
        <a:xfrm>
          <a:off x="3662154" y="1591949"/>
          <a:ext cx="2239627" cy="11198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sz="2000" b="1" i="0" u="none" strike="noStrike" kern="1200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Komprimované</a:t>
          </a:r>
        </a:p>
      </dsp:txBody>
      <dsp:txXfrm>
        <a:off x="3662154" y="1591949"/>
        <a:ext cx="2239627" cy="1119813"/>
      </dsp:txXfrm>
    </dsp:sp>
    <dsp:sp modelId="{FA7AD0D9-4AFD-427B-8887-90F206B7F7E1}">
      <dsp:nvSpPr>
        <dsp:cNvPr id="0" name=""/>
        <dsp:cNvSpPr/>
      </dsp:nvSpPr>
      <dsp:spPr>
        <a:xfrm>
          <a:off x="2307180" y="3182084"/>
          <a:ext cx="2239627" cy="11198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sz="2000" b="1" i="0" u="none" strike="noStrike" kern="1200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Ztrátové</a:t>
          </a:r>
        </a:p>
      </dsp:txBody>
      <dsp:txXfrm>
        <a:off x="2307180" y="3182084"/>
        <a:ext cx="2239627" cy="1119813"/>
      </dsp:txXfrm>
    </dsp:sp>
    <dsp:sp modelId="{D015FA50-5B99-46E4-9CCA-73D27EC296DC}">
      <dsp:nvSpPr>
        <dsp:cNvPr id="0" name=""/>
        <dsp:cNvSpPr/>
      </dsp:nvSpPr>
      <dsp:spPr>
        <a:xfrm>
          <a:off x="5017129" y="3182084"/>
          <a:ext cx="2239627" cy="11198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cs-CZ" altLang="cs-CZ" sz="2000" b="1" i="0" u="none" strike="noStrike" kern="1200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rPr>
            <a:t>Bezeztrátové</a:t>
          </a:r>
        </a:p>
      </dsp:txBody>
      <dsp:txXfrm>
        <a:off x="5017129" y="3182084"/>
        <a:ext cx="2239627" cy="1119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5608CB21-0008-BCE8-74A7-A5BBFF0129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4D0350E-6AC5-BDBB-64FF-BC79EB3D6F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6EF70B1-E6D7-0639-6065-B543D366985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>
            <a:extLst>
              <a:ext uri="{FF2B5EF4-FFF2-40B4-BE49-F238E27FC236}">
                <a16:creationId xmlns:a16="http://schemas.microsoft.com/office/drawing/2014/main" id="{43118E31-53C3-F268-D101-3DE8C2895E0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77830" name="Rectangle 6">
            <a:extLst>
              <a:ext uri="{FF2B5EF4-FFF2-40B4-BE49-F238E27FC236}">
                <a16:creationId xmlns:a16="http://schemas.microsoft.com/office/drawing/2014/main" id="{EADBB0DE-9079-CC08-E6F4-29DCADD705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7831" name="Rectangle 7">
            <a:extLst>
              <a:ext uri="{FF2B5EF4-FFF2-40B4-BE49-F238E27FC236}">
                <a16:creationId xmlns:a16="http://schemas.microsoft.com/office/drawing/2014/main" id="{E172B990-7085-EFF5-EE97-28005CD13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5536375-D4FC-4EB0-9E75-3CEB837903C5}" type="slidenum">
              <a:rPr lang="cs-CZ" altLang="cs-CZ"/>
              <a:pPr/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E21432CC-23AA-8FDD-16F2-9E918C7AF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FCDC5FEE-82D2-2269-7B94-4B7716C75DA3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" name="Oval 9">
              <a:extLst>
                <a:ext uri="{FF2B5EF4-FFF2-40B4-BE49-F238E27FC236}">
                  <a16:creationId xmlns:a16="http://schemas.microsoft.com/office/drawing/2014/main" id="{ACDF3ABE-401E-C6F6-D75D-DE3617DC9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5" name="Oval 10">
              <a:extLst>
                <a:ext uri="{FF2B5EF4-FFF2-40B4-BE49-F238E27FC236}">
                  <a16:creationId xmlns:a16="http://schemas.microsoft.com/office/drawing/2014/main" id="{14BEBD3C-919B-A260-9F74-EC3E62EC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6" name="Oval 11">
              <a:extLst>
                <a:ext uri="{FF2B5EF4-FFF2-40B4-BE49-F238E27FC236}">
                  <a16:creationId xmlns:a16="http://schemas.microsoft.com/office/drawing/2014/main" id="{454DADCB-636E-A551-25F8-4584017D5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7" name="Oval 12">
              <a:extLst>
                <a:ext uri="{FF2B5EF4-FFF2-40B4-BE49-F238E27FC236}">
                  <a16:creationId xmlns:a16="http://schemas.microsoft.com/office/drawing/2014/main" id="{DE7F2755-5150-E070-06FE-DA6D3F0D4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8" name="Oval 13">
              <a:extLst>
                <a:ext uri="{FF2B5EF4-FFF2-40B4-BE49-F238E27FC236}">
                  <a16:creationId xmlns:a16="http://schemas.microsoft.com/office/drawing/2014/main" id="{C0CB798D-2A99-095A-BE2E-7EEF3FEA1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8C8B3AB6-A973-8CCC-6203-AFA66462A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4C8A08E7-B584-C34A-0A1A-0B389EE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1527BF94-9FFF-F473-7535-4C7ACD728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3B25AC89-2F3A-383C-612F-0346C4471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C5450C41-D64E-A39E-0B8B-53973E934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63A8DE0F-2E8E-68C1-23CC-B9ECD9338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5" name="Oval 20">
              <a:extLst>
                <a:ext uri="{FF2B5EF4-FFF2-40B4-BE49-F238E27FC236}">
                  <a16:creationId xmlns:a16="http://schemas.microsoft.com/office/drawing/2014/main" id="{54EFC38F-77F2-3011-351B-5E37C7300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C9368FB9-D855-BD33-C452-2B1813020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7" name="Oval 22">
              <a:extLst>
                <a:ext uri="{FF2B5EF4-FFF2-40B4-BE49-F238E27FC236}">
                  <a16:creationId xmlns:a16="http://schemas.microsoft.com/office/drawing/2014/main" id="{8B64C993-42E3-4652-D8FC-3D841E892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6E1F3CCC-53A9-FFA9-D0D3-25A828A9A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A3155461-EF93-871B-26AC-44F96E2C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220EF6F4-4419-E90A-F36E-866E00E56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93A04C94-6DB6-9C53-1E17-AFC4B4F40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2" name="Oval 27">
              <a:extLst>
                <a:ext uri="{FF2B5EF4-FFF2-40B4-BE49-F238E27FC236}">
                  <a16:creationId xmlns:a16="http://schemas.microsoft.com/office/drawing/2014/main" id="{05A75C35-1407-6EA5-6B37-B7C8EDCA4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3F7DF3A8-C7A6-B332-2ABF-B34945706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26776FA8-651D-194A-4690-87F051423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E34266D3-ED53-9BF6-6D6D-93134DF1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6" name="Oval 31">
              <a:extLst>
                <a:ext uri="{FF2B5EF4-FFF2-40B4-BE49-F238E27FC236}">
                  <a16:creationId xmlns:a16="http://schemas.microsoft.com/office/drawing/2014/main" id="{FC7A741B-F5E8-F533-88D2-7270C641B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2A8B3A6F-5D71-53C5-42E4-DEBCD922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28210D4C-D7C1-ABD1-4B13-38CD9FE07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BA9C4947-1FD7-4208-1EE3-6F783B155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0" name="Oval 35">
              <a:extLst>
                <a:ext uri="{FF2B5EF4-FFF2-40B4-BE49-F238E27FC236}">
                  <a16:creationId xmlns:a16="http://schemas.microsoft.com/office/drawing/2014/main" id="{0033008D-2ABD-608F-DC01-1563E3918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83A0FF56-B4C3-D816-E963-E90DB4880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F66FFD23-EB8D-5B9A-8632-4B087395E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B66A95E4-4291-7566-9FE3-2F9797F29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D2C0CBFE-AB4B-A293-5DB1-5656F90B7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</p:grpSp>
      <p:sp>
        <p:nvSpPr>
          <p:cNvPr id="35" name="Line 40">
            <a:extLst>
              <a:ext uri="{FF2B5EF4-FFF2-40B4-BE49-F238E27FC236}">
                <a16:creationId xmlns:a16="http://schemas.microsoft.com/office/drawing/2014/main" id="{3BBE0F63-CFC2-5371-2AAE-5479F710C6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cs-CZ" altLang="en-US" noProof="0"/>
              <a:t>Klepnutím lze upravit styl předlohy nadpisů.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pPr lvl="0"/>
            <a:r>
              <a:rPr lang="cs-CZ" altLang="en-US" noProof="0"/>
              <a:t>Klepnutím lze upravit styl předlohy podnadpisů.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FE69D1A6-4B41-4AD1-7C16-55CD8292D9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08E81965-7704-6AA1-7C14-36BEF43EDE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97E0050B-F7ED-5B95-22D1-BA47330F1A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94C9FF-582F-47BD-9F19-9BE968EF775D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99906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1098F3F-2160-4D75-CF28-2E0A6179E7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7CA87B9-400E-EF7E-2F75-52ED12A8F2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59B6B80-CADF-C1EB-9F4D-A7C7812D2F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59B83B-82A7-4DC7-A29B-DD059EC7E3AB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77048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26A987-18FE-D6DC-1BE5-0F7C1C9DF7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1A3754F-B819-BF4A-6523-FC5336C212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5D6D1FC-AE2B-8B9A-330F-53B5C0D387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E48BD7-333B-492B-834F-3FF947FB6446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660045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Nadpis a 2 obsahy nad tex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128837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half" idx="3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3B541-D52F-AD63-9F52-91AEF0B6A8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6FA6A3-9E75-405D-EC4B-781BEB9622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49C3A-CB72-2DF8-D5B5-1BF14F36B4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CDD170-9A59-45B1-A726-238D2A167020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82463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Nadpis, 2 malé a 1 velký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128837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quarter" idx="2"/>
          </p:nvPr>
        </p:nvSpPr>
        <p:spPr>
          <a:xfrm>
            <a:off x="457200" y="4000500"/>
            <a:ext cx="4038600" cy="2130425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3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6585EF-9A74-86A0-BBAF-3269A70225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ACA76-D143-BA5D-903C-00DB0DD407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534DD7-97C6-6BB8-494A-6CF6401D42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5188C-1A51-47AF-92E6-0FD6A01CE2DF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348073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Nadpis a text nad obsah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8229600" cy="2128837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4000500"/>
            <a:ext cx="8229600" cy="2130425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1AF5A7-7BA9-B38C-6379-558E7F91C2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8E92D8-4731-2904-3F6C-F2EE84D7E0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58F071F-6EBE-DBDE-3E0D-51AE085BB4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88BCDE-3A01-45BB-8ECC-DE7CD915C4A5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083150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Nadpis a 4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sz="quarter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128837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2130425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DD3BF85-B8FC-8E35-26B3-B85E8EE55C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DF0598B-52F6-48E1-2905-85B8B391F7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C148D70-2C67-5312-01D6-63D67CDB9F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564079-0B3E-4F9D-B578-514953ECA63D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05200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Nadpis a tabul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abulku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endParaRPr lang="cs-CZ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CB26E28-6933-FC16-894E-9A9DAFD779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A9C5483-A4D5-84A9-B31E-C96B179DAB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998B86F-39E8-BE80-316B-9689D4AEF0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71612E-9759-4AA4-80A2-03B462FA9877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605723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Nadpis, text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46CF35-1BAC-BE9A-8580-524252F36F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BB91A-C6AD-E4EC-A2C0-E9C2352429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08FB5F-97B1-AA32-3B17-23F34EC105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3A4AE4-7298-4628-A983-9A22F4CDCBEA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670575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Nadpis, text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CBD291-2388-BDED-859B-998C13DDF8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DEAF97-3BA4-59B1-6B03-1C6E305C84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83E9872-B0A8-4B12-0AD4-7A55339B51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CAEE2D-D504-4B66-9A57-F0323858EF48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26456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94B1821-23B3-5F26-A72A-42B4F086A4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92C40C7-1246-D1C5-9D63-4A5B82E612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4AA3601-F782-FBF3-7011-8DFD672500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ECE551-69A8-4CD7-867F-4FA727DCE072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427553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AB3D7F8-217D-7837-CCB9-39A252D86D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EBDC6D7-B14D-E599-23EF-F2743ED252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946CAAD-4718-C2E9-87C2-40FFD7D5C3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94D254-8002-4442-A27E-25F147A74880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87584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206803-65CB-6C5D-131F-F5456E7EF6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70FF45-E61D-1E78-E342-B24FA73E21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2C7BF4B-567C-A82C-2586-B93C0C08A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9CDDD1-2A0E-4033-BAE2-64EE152402DF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143090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3C799AE-6198-475B-401C-333D6F3AB7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D150906-111D-BD31-753E-5142F0011A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D7E8958-5A8B-FECD-F9EB-6C5B2CF8FE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0561BD-CB67-45F6-A1C3-60E919354825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79829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447271F-90CF-641B-9440-23C75FC840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41357BD-AF8B-665E-908E-7352D561EC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7EE9DBD-96B7-7329-66C0-E085EA94FE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2618B-B764-4594-9EEC-046955D2F3C4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18814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3A6FB9BE-08E5-7646-C634-CF82198AE5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C314774-18FD-5C9E-4BBB-57BDC2183D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317230B-658E-8B86-6C95-8FA36E8894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582F90-FC7D-4038-8597-48594C3822F1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90677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2B2E5C-F98F-E033-7DE5-E9E6794501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58F6AF-6B29-41BD-CE0A-16A276A452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270025A-23D9-7DE0-8D33-E3E858D3C0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B92A20-F0DA-4F91-84A1-71CDBDB19408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87154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CD1A71-8E02-AA47-A451-C3C97DDBB0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0DD117-ABF5-7134-7261-688E72ACBF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67A0B38-BAE6-E2A3-E3D6-E44E0F8C65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966A1-A385-4E95-B83E-FA4B77C5C46B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34615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>
            <a:extLst>
              <a:ext uri="{FF2B5EF4-FFF2-40B4-BE49-F238E27FC236}">
                <a16:creationId xmlns:a16="http://schemas.microsoft.com/office/drawing/2014/main" id="{CE7CCDB5-0CE0-16A0-4C9C-FD2B9BB86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E6FAE51-A4DA-DC51-C14B-83E9E69A3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 předlohy nadpisů.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BF584EB-32EB-DDBE-9C08-1152BE7343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styly předlohy textu.</a:t>
            </a:r>
          </a:p>
          <a:p>
            <a:pPr lvl="1"/>
            <a:r>
              <a:rPr lang="cs-CZ" altLang="en-US"/>
              <a:t>Druhá úroveň</a:t>
            </a:r>
          </a:p>
          <a:p>
            <a:pPr lvl="2"/>
            <a:r>
              <a:rPr lang="cs-CZ" altLang="en-US"/>
              <a:t>Třetí úroveň</a:t>
            </a:r>
          </a:p>
          <a:p>
            <a:pPr lvl="3"/>
            <a:r>
              <a:rPr lang="cs-CZ" altLang="en-US"/>
              <a:t>Čtvrtá úroveň</a:t>
            </a:r>
          </a:p>
          <a:p>
            <a:pPr lvl="4"/>
            <a:r>
              <a:rPr lang="cs-CZ" altLang="en-US"/>
              <a:t>Pátá úroveň</a:t>
            </a:r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C8A622CD-D2ED-5DA2-333E-CF17972DEB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B11F3692-A154-066C-E1ED-569573A3378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id="{B99E6068-8715-57ED-94EE-0F2911D5856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C5B290F6-5AF6-4C36-9875-0C5ED9671EEF}" type="slidenum">
              <a:rPr lang="cs-CZ" altLang="en-US"/>
              <a:pPr/>
              <a:t>‹#›</a:t>
            </a:fld>
            <a:endParaRPr lang="cs-CZ" altLang="en-US"/>
          </a:p>
        </p:txBody>
      </p:sp>
      <p:grpSp>
        <p:nvGrpSpPr>
          <p:cNvPr id="2056" name="Group 8">
            <a:extLst>
              <a:ext uri="{FF2B5EF4-FFF2-40B4-BE49-F238E27FC236}">
                <a16:creationId xmlns:a16="http://schemas.microsoft.com/office/drawing/2014/main" id="{B0E31546-4151-0E3A-77B4-C7F5BE04053E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2057" name="Oval 9">
              <a:extLst>
                <a:ext uri="{FF2B5EF4-FFF2-40B4-BE49-F238E27FC236}">
                  <a16:creationId xmlns:a16="http://schemas.microsoft.com/office/drawing/2014/main" id="{D3F54DCC-4758-F382-A3CE-1713DE0CE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58" name="Oval 10">
              <a:extLst>
                <a:ext uri="{FF2B5EF4-FFF2-40B4-BE49-F238E27FC236}">
                  <a16:creationId xmlns:a16="http://schemas.microsoft.com/office/drawing/2014/main" id="{D152BD0D-E134-DF49-402A-FED2B92F5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59" name="Oval 11">
              <a:extLst>
                <a:ext uri="{FF2B5EF4-FFF2-40B4-BE49-F238E27FC236}">
                  <a16:creationId xmlns:a16="http://schemas.microsoft.com/office/drawing/2014/main" id="{307ED52F-3A3E-C82B-5AC7-AA5FA19A0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0" name="Oval 12">
              <a:extLst>
                <a:ext uri="{FF2B5EF4-FFF2-40B4-BE49-F238E27FC236}">
                  <a16:creationId xmlns:a16="http://schemas.microsoft.com/office/drawing/2014/main" id="{6E5E5FD9-CF91-C376-D20B-263ACD71D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1" name="Oval 13">
              <a:extLst>
                <a:ext uri="{FF2B5EF4-FFF2-40B4-BE49-F238E27FC236}">
                  <a16:creationId xmlns:a16="http://schemas.microsoft.com/office/drawing/2014/main" id="{A80FD239-0110-4887-D209-0F713439A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2" name="Oval 14">
              <a:extLst>
                <a:ext uri="{FF2B5EF4-FFF2-40B4-BE49-F238E27FC236}">
                  <a16:creationId xmlns:a16="http://schemas.microsoft.com/office/drawing/2014/main" id="{D5220A97-D2CB-B18C-4714-57C2F9584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3" name="Oval 15">
              <a:extLst>
                <a:ext uri="{FF2B5EF4-FFF2-40B4-BE49-F238E27FC236}">
                  <a16:creationId xmlns:a16="http://schemas.microsoft.com/office/drawing/2014/main" id="{409E107E-3B71-7BE0-EBC0-B59C64D8D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4" name="Oval 16">
              <a:extLst>
                <a:ext uri="{FF2B5EF4-FFF2-40B4-BE49-F238E27FC236}">
                  <a16:creationId xmlns:a16="http://schemas.microsoft.com/office/drawing/2014/main" id="{BE90A3CC-81A9-9255-4AC6-5D4D81B2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5" name="Oval 17">
              <a:extLst>
                <a:ext uri="{FF2B5EF4-FFF2-40B4-BE49-F238E27FC236}">
                  <a16:creationId xmlns:a16="http://schemas.microsoft.com/office/drawing/2014/main" id="{1C284B6D-10D2-5D2E-9567-9DE5A12D2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6" name="Oval 18">
              <a:extLst>
                <a:ext uri="{FF2B5EF4-FFF2-40B4-BE49-F238E27FC236}">
                  <a16:creationId xmlns:a16="http://schemas.microsoft.com/office/drawing/2014/main" id="{F7D917A5-AF5F-AE58-476F-26C36649E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7" name="Oval 19">
              <a:extLst>
                <a:ext uri="{FF2B5EF4-FFF2-40B4-BE49-F238E27FC236}">
                  <a16:creationId xmlns:a16="http://schemas.microsoft.com/office/drawing/2014/main" id="{846C06F4-1E0B-20E5-28BB-70CDF7EF8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8" name="Oval 20">
              <a:extLst>
                <a:ext uri="{FF2B5EF4-FFF2-40B4-BE49-F238E27FC236}">
                  <a16:creationId xmlns:a16="http://schemas.microsoft.com/office/drawing/2014/main" id="{D2CAEC7A-0A3E-B2EF-FDCD-317A84A00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69" name="Oval 21">
              <a:extLst>
                <a:ext uri="{FF2B5EF4-FFF2-40B4-BE49-F238E27FC236}">
                  <a16:creationId xmlns:a16="http://schemas.microsoft.com/office/drawing/2014/main" id="{2D6B01CD-4AFF-E4E0-6A1A-CF5531600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0" name="Oval 22">
              <a:extLst>
                <a:ext uri="{FF2B5EF4-FFF2-40B4-BE49-F238E27FC236}">
                  <a16:creationId xmlns:a16="http://schemas.microsoft.com/office/drawing/2014/main" id="{1CB8A902-92E4-B412-410F-EC35374AD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1" name="Oval 23">
              <a:extLst>
                <a:ext uri="{FF2B5EF4-FFF2-40B4-BE49-F238E27FC236}">
                  <a16:creationId xmlns:a16="http://schemas.microsoft.com/office/drawing/2014/main" id="{AF765FFC-883F-2004-1370-BF6BC0E91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2" name="Oval 24">
              <a:extLst>
                <a:ext uri="{FF2B5EF4-FFF2-40B4-BE49-F238E27FC236}">
                  <a16:creationId xmlns:a16="http://schemas.microsoft.com/office/drawing/2014/main" id="{33BD918B-556E-5BBA-7EF1-DA67FE107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3" name="Oval 25">
              <a:extLst>
                <a:ext uri="{FF2B5EF4-FFF2-40B4-BE49-F238E27FC236}">
                  <a16:creationId xmlns:a16="http://schemas.microsoft.com/office/drawing/2014/main" id="{B2AD8036-364A-1ED6-87AC-D1EB67EF4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4" name="Oval 26">
              <a:extLst>
                <a:ext uri="{FF2B5EF4-FFF2-40B4-BE49-F238E27FC236}">
                  <a16:creationId xmlns:a16="http://schemas.microsoft.com/office/drawing/2014/main" id="{2ADBFC54-747C-9A2E-BF6C-D073CC586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5" name="Oval 27">
              <a:extLst>
                <a:ext uri="{FF2B5EF4-FFF2-40B4-BE49-F238E27FC236}">
                  <a16:creationId xmlns:a16="http://schemas.microsoft.com/office/drawing/2014/main" id="{8ABD336E-CE36-1706-9CE3-9D42B48EB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6" name="Oval 28">
              <a:extLst>
                <a:ext uri="{FF2B5EF4-FFF2-40B4-BE49-F238E27FC236}">
                  <a16:creationId xmlns:a16="http://schemas.microsoft.com/office/drawing/2014/main" id="{EC5002C3-34FE-E418-28A2-95C5663BE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7" name="Oval 29">
              <a:extLst>
                <a:ext uri="{FF2B5EF4-FFF2-40B4-BE49-F238E27FC236}">
                  <a16:creationId xmlns:a16="http://schemas.microsoft.com/office/drawing/2014/main" id="{BDB0C689-D214-DFF0-B136-5F6FD7044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8" name="Oval 30">
              <a:extLst>
                <a:ext uri="{FF2B5EF4-FFF2-40B4-BE49-F238E27FC236}">
                  <a16:creationId xmlns:a16="http://schemas.microsoft.com/office/drawing/2014/main" id="{1CF55C29-6749-8181-4C20-503FABE77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79" name="Oval 31">
              <a:extLst>
                <a:ext uri="{FF2B5EF4-FFF2-40B4-BE49-F238E27FC236}">
                  <a16:creationId xmlns:a16="http://schemas.microsoft.com/office/drawing/2014/main" id="{FA7F975B-61C9-1D48-FE95-58595CF08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80" name="Oval 32">
              <a:extLst>
                <a:ext uri="{FF2B5EF4-FFF2-40B4-BE49-F238E27FC236}">
                  <a16:creationId xmlns:a16="http://schemas.microsoft.com/office/drawing/2014/main" id="{4D6134F9-4624-D823-2163-48583DA3D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81" name="Oval 33">
              <a:extLst>
                <a:ext uri="{FF2B5EF4-FFF2-40B4-BE49-F238E27FC236}">
                  <a16:creationId xmlns:a16="http://schemas.microsoft.com/office/drawing/2014/main" id="{428A1D8F-AEFD-6702-FA8B-1F0FCE02A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82" name="Oval 34">
              <a:extLst>
                <a:ext uri="{FF2B5EF4-FFF2-40B4-BE49-F238E27FC236}">
                  <a16:creationId xmlns:a16="http://schemas.microsoft.com/office/drawing/2014/main" id="{0C2E6713-DC27-A327-09A8-E55668669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83" name="Oval 35">
              <a:extLst>
                <a:ext uri="{FF2B5EF4-FFF2-40B4-BE49-F238E27FC236}">
                  <a16:creationId xmlns:a16="http://schemas.microsoft.com/office/drawing/2014/main" id="{B9A417A5-8056-0E71-6436-AED485521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84" name="Oval 36">
              <a:extLst>
                <a:ext uri="{FF2B5EF4-FFF2-40B4-BE49-F238E27FC236}">
                  <a16:creationId xmlns:a16="http://schemas.microsoft.com/office/drawing/2014/main" id="{4876A000-9207-BE16-3DD6-6DFABE0A3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85" name="Oval 37">
              <a:extLst>
                <a:ext uri="{FF2B5EF4-FFF2-40B4-BE49-F238E27FC236}">
                  <a16:creationId xmlns:a16="http://schemas.microsoft.com/office/drawing/2014/main" id="{FEDB25B8-01D1-2433-399A-B9A076A44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86" name="Oval 38">
              <a:extLst>
                <a:ext uri="{FF2B5EF4-FFF2-40B4-BE49-F238E27FC236}">
                  <a16:creationId xmlns:a16="http://schemas.microsoft.com/office/drawing/2014/main" id="{EF95E78C-5330-77BE-F07E-75E195185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87" name="Oval 39">
              <a:extLst>
                <a:ext uri="{FF2B5EF4-FFF2-40B4-BE49-F238E27FC236}">
                  <a16:creationId xmlns:a16="http://schemas.microsoft.com/office/drawing/2014/main" id="{3BCB642E-2C12-2E27-B3CE-DB99F847D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w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9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9.xml"/><Relationship Id="rId5" Type="http://schemas.openxmlformats.org/officeDocument/2006/relationships/slide" Target="slide63.xml"/><Relationship Id="rId4" Type="http://schemas.openxmlformats.org/officeDocument/2006/relationships/slide" Target="slide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wellstyled.com/tools/colorscheme2/index.html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1064248-940F-11BE-8AC2-2F1CBD9CED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 sz="8800"/>
              <a:t>Grafika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917A3EC-E803-B919-A380-50AE9A0F057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cs-CZ" altLang="cs-CZ" sz="4000" b="1">
                <a:solidFill>
                  <a:schemeClr val="accent2"/>
                </a:solidFill>
              </a:rPr>
              <a:t>Rastrová</a:t>
            </a:r>
          </a:p>
          <a:p>
            <a:pPr eaLnBrk="1" hangingPunct="1"/>
            <a:r>
              <a:rPr lang="cs-CZ" altLang="cs-CZ" sz="4000" b="1">
                <a:solidFill>
                  <a:schemeClr val="accent2"/>
                </a:solidFill>
              </a:rPr>
              <a:t>Vektorová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Zástupný symbol pro číslo snímku 5">
            <a:extLst>
              <a:ext uri="{FF2B5EF4-FFF2-40B4-BE49-F238E27FC236}">
                <a16:creationId xmlns:a16="http://schemas.microsoft.com/office/drawing/2014/main" id="{26DCACDE-1D8B-8A4F-2A5D-87D65E7D2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E4914A-3CCD-46F6-A2A6-2675B564F4FA}" type="slidenum">
              <a:rPr lang="cs-CZ" altLang="en-US"/>
              <a:pPr/>
              <a:t>10</a:t>
            </a:fld>
            <a:endParaRPr lang="cs-CZ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CCCA4642-03B8-8A32-F5DF-FA476A4685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Druhy počítačové grafiky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4A0BFC4A-9B37-E55A-FE68-C39BF412D7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8958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accent2"/>
                </a:solidFill>
              </a:rPr>
              <a:t>Vektorová: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400"/>
              <a:t>Základním prvkem křivka (vektor), definována matematickými funkcemi.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400"/>
              <a:t>Při tvorbě vektorové kresby se pracuje se základními geometrickými objekty (obdélník, elipsa, úsečka, křivka, text,…).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400"/>
              <a:t>Skládáním a tvarováním vznikne požadovaná vektorová kresba.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400"/>
              <a:t>Při změně velikosti či polohy objektu počítač přepočítává na základě matematických závislostí novou křivku.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400"/>
              <a:t>Jakákoliv změna není doprovázena změnou kvality zobrazení ani velikostí vytvořeného souboru.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Zástupný symbol pro číslo snímku 6">
            <a:extLst>
              <a:ext uri="{FF2B5EF4-FFF2-40B4-BE49-F238E27FC236}">
                <a16:creationId xmlns:a16="http://schemas.microsoft.com/office/drawing/2014/main" id="{94F4A8AB-F454-E2D2-15DF-1C6ECA80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587463-0153-4C89-B5FF-FF9E0C775606}" type="slidenum">
              <a:rPr lang="cs-CZ" altLang="en-US"/>
              <a:pPr/>
              <a:t>100</a:t>
            </a:fld>
            <a:endParaRPr lang="cs-CZ" altLang="en-US"/>
          </a:p>
        </p:txBody>
      </p:sp>
      <p:sp>
        <p:nvSpPr>
          <p:cNvPr id="105475" name="Rectangle 4">
            <a:extLst>
              <a:ext uri="{FF2B5EF4-FFF2-40B4-BE49-F238E27FC236}">
                <a16:creationId xmlns:a16="http://schemas.microsoft.com/office/drawing/2014/main" id="{D18AA82D-C4D4-FD61-024E-F0ABF1AD9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Vektorová grafika</a:t>
            </a:r>
          </a:p>
        </p:txBody>
      </p:sp>
      <p:pic>
        <p:nvPicPr>
          <p:cNvPr id="105476" name="Picture 8" descr="g1a">
            <a:extLst>
              <a:ext uri="{FF2B5EF4-FFF2-40B4-BE49-F238E27FC236}">
                <a16:creationId xmlns:a16="http://schemas.microsoft.com/office/drawing/2014/main" id="{59F5B64D-97EF-3A7D-002D-76A384EBC08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412875"/>
            <a:ext cx="6202362" cy="3840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5477" name="Picture 9" descr="g1b">
            <a:extLst>
              <a:ext uri="{FF2B5EF4-FFF2-40B4-BE49-F238E27FC236}">
                <a16:creationId xmlns:a16="http://schemas.microsoft.com/office/drawing/2014/main" id="{A2D28D96-9FAB-E844-E2C1-348840A65C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3284538"/>
            <a:ext cx="4038600" cy="2867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5478" name="Text Box 10">
            <a:extLst>
              <a:ext uri="{FF2B5EF4-FFF2-40B4-BE49-F238E27FC236}">
                <a16:creationId xmlns:a16="http://schemas.microsoft.com/office/drawing/2014/main" id="{3026DD39-B8C0-410D-25F8-58107FD91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5300663"/>
            <a:ext cx="2087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800" b="1">
                <a:solidFill>
                  <a:srgbClr val="0000FF"/>
                </a:solidFill>
              </a:rPr>
              <a:t>Zvětšování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Zástupný symbol pro číslo snímku 5">
            <a:extLst>
              <a:ext uri="{FF2B5EF4-FFF2-40B4-BE49-F238E27FC236}">
                <a16:creationId xmlns:a16="http://schemas.microsoft.com/office/drawing/2014/main" id="{C2F35250-1CBD-3919-C93F-B802F6B6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950FA0-F4FA-453F-B91B-07AC82DF9F6B}" type="slidenum">
              <a:rPr lang="cs-CZ" altLang="en-US"/>
              <a:pPr/>
              <a:t>101</a:t>
            </a:fld>
            <a:endParaRPr lang="cs-CZ" altLang="en-US"/>
          </a:p>
        </p:txBody>
      </p:sp>
      <p:pic>
        <p:nvPicPr>
          <p:cNvPr id="106499" name="Picture 9" descr="g2">
            <a:extLst>
              <a:ext uri="{FF2B5EF4-FFF2-40B4-BE49-F238E27FC236}">
                <a16:creationId xmlns:a16="http://schemas.microsoft.com/office/drawing/2014/main" id="{3DEF3647-AA04-9AE8-A141-57EB1AF390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700213"/>
            <a:ext cx="8474075" cy="4791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6500" name="Rectangle 4">
            <a:extLst>
              <a:ext uri="{FF2B5EF4-FFF2-40B4-BE49-F238E27FC236}">
                <a16:creationId xmlns:a16="http://schemas.microsoft.com/office/drawing/2014/main" id="{6176F905-B66A-51F1-A09D-D4CB08523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Vektorová grafika</a:t>
            </a:r>
          </a:p>
        </p:txBody>
      </p:sp>
      <p:sp>
        <p:nvSpPr>
          <p:cNvPr id="106501" name="Text Box 7">
            <a:extLst>
              <a:ext uri="{FF2B5EF4-FFF2-40B4-BE49-F238E27FC236}">
                <a16:creationId xmlns:a16="http://schemas.microsoft.com/office/drawing/2014/main" id="{FBF05E36-95DA-46D5-37F6-2DBAD2DF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300663"/>
            <a:ext cx="32400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rgbClr val="0000FF"/>
                </a:solidFill>
              </a:rPr>
              <a:t>Rozkládání obrázku na geometrické tvary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Zástupný symbol pro číslo snímku 5">
            <a:extLst>
              <a:ext uri="{FF2B5EF4-FFF2-40B4-BE49-F238E27FC236}">
                <a16:creationId xmlns:a16="http://schemas.microsoft.com/office/drawing/2014/main" id="{233F10D0-91F9-9589-6CC3-01798187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103432-4356-4D21-B963-57D0A073A388}" type="slidenum">
              <a:rPr lang="cs-CZ" altLang="en-US"/>
              <a:pPr/>
              <a:t>102</a:t>
            </a:fld>
            <a:endParaRPr lang="cs-CZ" altLang="en-US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FEA76097-D19D-93C9-7F53-525EA586E2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Vektorová grafika - nevýhody</a:t>
            </a:r>
          </a:p>
        </p:txBody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DD364C5E-115A-7E99-18F1-0010E55724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vektorové programy ukládají své soubory v speciálních neuniverzálních formátech</a:t>
            </a:r>
          </a:p>
          <a:p>
            <a:pPr lvl="1" eaLnBrk="1" hangingPunct="1"/>
            <a:r>
              <a:rPr lang="cs-CZ" altLang="cs-CZ" i="1"/>
              <a:t>nelze otevřít bez vektorového programu, ve kterém byly vytvořeny)</a:t>
            </a:r>
          </a:p>
          <a:p>
            <a:pPr lvl="1" eaLnBrk="1" hangingPunct="1"/>
            <a:r>
              <a:rPr lang="cs-CZ" altLang="cs-CZ" i="1"/>
              <a:t>pro použití v dalších programech je často nutné je exportovat do rastrového formátu</a:t>
            </a:r>
          </a:p>
          <a:p>
            <a:pPr eaLnBrk="1" hangingPunct="1"/>
            <a:endParaRPr lang="cs-CZ" altLang="cs-CZ" i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Zástupný symbol pro číslo snímku 5">
            <a:extLst>
              <a:ext uri="{FF2B5EF4-FFF2-40B4-BE49-F238E27FC236}">
                <a16:creationId xmlns:a16="http://schemas.microsoft.com/office/drawing/2014/main" id="{3269AB75-0282-7426-4B9F-C93916E5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44E5BB-A5F4-4641-B317-D4DF4168E837}" type="slidenum">
              <a:rPr lang="cs-CZ" altLang="en-US"/>
              <a:pPr/>
              <a:t>103</a:t>
            </a:fld>
            <a:endParaRPr lang="cs-CZ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8DC30FDD-4081-C6DF-583D-41E9091AB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500"/>
              <a:t>Vektorová grafika</a:t>
            </a:r>
            <a:r>
              <a:rPr lang="cs-CZ" altLang="cs-CZ"/>
              <a:t> </a:t>
            </a:r>
            <a:r>
              <a:rPr lang="cs-CZ" altLang="cs-CZ" sz="3200"/>
              <a:t>– příklady použití</a:t>
            </a: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FD784A39-7214-528F-01C7-6E1C8EDA7A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600"/>
              <a:t>Firemní loga </a:t>
            </a:r>
          </a:p>
          <a:p>
            <a:pPr eaLnBrk="1" hangingPunct="1"/>
            <a:r>
              <a:rPr lang="cs-CZ" altLang="cs-CZ" sz="2600"/>
              <a:t>Tvorba diplomů, certifikátů, vizitek, pozvánek, plakátů, letáků…</a:t>
            </a:r>
          </a:p>
          <a:p>
            <a:pPr eaLnBrk="1" hangingPunct="1"/>
            <a:r>
              <a:rPr lang="cs-CZ" altLang="cs-CZ" sz="2600"/>
              <a:t>Tvorba reklamních „samolepek“ </a:t>
            </a:r>
            <a:r>
              <a:rPr lang="cs-CZ" altLang="cs-CZ" sz="2400" i="1">
                <a:solidFill>
                  <a:schemeClr val="hlink"/>
                </a:solidFill>
              </a:rPr>
              <a:t>(jednotlivé obrazce se vyřezávají ze samolepící folie na řezacím plotteru).</a:t>
            </a:r>
          </a:p>
          <a:p>
            <a:pPr eaLnBrk="1" hangingPunct="1"/>
            <a:r>
              <a:rPr lang="cs-CZ" altLang="cs-CZ" sz="2600"/>
              <a:t>CAD/CAM (2D, 3D modelování) </a:t>
            </a:r>
          </a:p>
          <a:p>
            <a:pPr eaLnBrk="1" hangingPunct="1"/>
            <a:r>
              <a:rPr lang="cs-CZ" altLang="cs-CZ" sz="2600"/>
              <a:t>Kliparty   </a:t>
            </a:r>
          </a:p>
          <a:p>
            <a:pPr eaLnBrk="1" hangingPunct="1"/>
            <a:endParaRPr lang="cs-CZ" altLang="cs-CZ" sz="2600"/>
          </a:p>
        </p:txBody>
      </p:sp>
      <p:pic>
        <p:nvPicPr>
          <p:cNvPr id="108549" name="Picture 8" descr="MCj04136380000[1]">
            <a:extLst>
              <a:ext uri="{FF2B5EF4-FFF2-40B4-BE49-F238E27FC236}">
                <a16:creationId xmlns:a16="http://schemas.microsoft.com/office/drawing/2014/main" id="{FB9B859F-0785-025E-4C51-1FF0893F3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437063"/>
            <a:ext cx="1395412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9" descr="MCj03514530000[1]">
            <a:extLst>
              <a:ext uri="{FF2B5EF4-FFF2-40B4-BE49-F238E27FC236}">
                <a16:creationId xmlns:a16="http://schemas.microsoft.com/office/drawing/2014/main" id="{BCEA6E3A-ADD6-3E4D-61B3-EA7D4E7CA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437063"/>
            <a:ext cx="1719262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1" name="Picture 13" descr="MCj02303260000[1]">
            <a:extLst>
              <a:ext uri="{FF2B5EF4-FFF2-40B4-BE49-F238E27FC236}">
                <a16:creationId xmlns:a16="http://schemas.microsoft.com/office/drawing/2014/main" id="{DF6299A8-8C55-6C88-22A0-B920F201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941888"/>
            <a:ext cx="1728788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Zástupný symbol pro číslo snímku 5">
            <a:extLst>
              <a:ext uri="{FF2B5EF4-FFF2-40B4-BE49-F238E27FC236}">
                <a16:creationId xmlns:a16="http://schemas.microsoft.com/office/drawing/2014/main" id="{B92ECB9B-E84B-7914-64B4-5B7929E3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7B55A5-D93E-4119-836A-2D4424CF02A6}" type="slidenum">
              <a:rPr lang="cs-CZ" altLang="en-US"/>
              <a:pPr/>
              <a:t>104</a:t>
            </a:fld>
            <a:endParaRPr lang="cs-CZ" altLang="en-US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92D8BF54-EA9E-1817-533B-0D0E7B374C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Vektorová grafika</a:t>
            </a:r>
          </a:p>
        </p:txBody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6D26FF8F-27D9-AA58-5ACE-E770D3455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b="1">
                <a:solidFill>
                  <a:schemeClr val="accent2"/>
                </a:solidFill>
              </a:rPr>
              <a:t>Programy pro práci s vektorovou grafikou</a:t>
            </a:r>
          </a:p>
          <a:p>
            <a:pPr lvl="1" eaLnBrk="1" hangingPunct="1"/>
            <a:r>
              <a:rPr lang="cs-CZ" altLang="cs-CZ"/>
              <a:t>Corel Draw</a:t>
            </a:r>
          </a:p>
          <a:p>
            <a:pPr lvl="1" eaLnBrk="1" hangingPunct="1"/>
            <a:r>
              <a:rPr lang="cs-CZ" altLang="cs-CZ"/>
              <a:t>Zoner Callisto </a:t>
            </a:r>
          </a:p>
          <a:p>
            <a:pPr lvl="1" eaLnBrk="1" hangingPunct="1"/>
            <a:r>
              <a:rPr lang="cs-CZ" altLang="cs-CZ"/>
              <a:t>OpenOffice – Draw</a:t>
            </a:r>
          </a:p>
          <a:p>
            <a:pPr lvl="1" eaLnBrk="1" hangingPunct="1"/>
            <a:r>
              <a:rPr lang="cs-CZ" altLang="cs-CZ"/>
              <a:t>Adobe Illustrator – vektorový program používaný profesionály</a:t>
            </a:r>
          </a:p>
          <a:p>
            <a:pPr lvl="1" eaLnBrk="1" hangingPunct="1"/>
            <a:r>
              <a:rPr lang="cs-CZ" altLang="cs-CZ"/>
              <a:t>Nástroje kreslení v programech Office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Zástupný symbol pro číslo snímku 5">
            <a:extLst>
              <a:ext uri="{FF2B5EF4-FFF2-40B4-BE49-F238E27FC236}">
                <a16:creationId xmlns:a16="http://schemas.microsoft.com/office/drawing/2014/main" id="{F55E833A-F00F-C5A7-FC2C-ADE3AA8A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2981C2-CB95-43BE-8E4B-39D836B4F119}" type="slidenum">
              <a:rPr lang="cs-CZ" altLang="en-US"/>
              <a:pPr/>
              <a:t>105</a:t>
            </a:fld>
            <a:endParaRPr lang="cs-CZ" altLang="en-US"/>
          </a:p>
        </p:txBody>
      </p:sp>
      <p:sp>
        <p:nvSpPr>
          <p:cNvPr id="110595" name="Rectangle 4">
            <a:extLst>
              <a:ext uri="{FF2B5EF4-FFF2-40B4-BE49-F238E27FC236}">
                <a16:creationId xmlns:a16="http://schemas.microsoft.com/office/drawing/2014/main" id="{B7526ECC-5926-1E67-D5F1-B4822E3A2B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100"/>
              <a:t>Vektorová grafika</a:t>
            </a:r>
            <a:br>
              <a:rPr lang="cs-CZ" altLang="cs-CZ" sz="3100"/>
            </a:br>
            <a:r>
              <a:rPr lang="cs-CZ" altLang="cs-CZ" sz="3100"/>
              <a:t>ukázky vytvořené v Corel Draw</a:t>
            </a:r>
          </a:p>
        </p:txBody>
      </p:sp>
      <p:pic>
        <p:nvPicPr>
          <p:cNvPr id="110596" name="Picture 6" descr="corel1">
            <a:extLst>
              <a:ext uri="{FF2B5EF4-FFF2-40B4-BE49-F238E27FC236}">
                <a16:creationId xmlns:a16="http://schemas.microsoft.com/office/drawing/2014/main" id="{F4D413F3-9B66-CA2E-1EFF-E934A82027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9975" y="1484313"/>
            <a:ext cx="4651375" cy="51577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Zástupný symbol pro číslo snímku 5">
            <a:extLst>
              <a:ext uri="{FF2B5EF4-FFF2-40B4-BE49-F238E27FC236}">
                <a16:creationId xmlns:a16="http://schemas.microsoft.com/office/drawing/2014/main" id="{B38CE5D0-4AC2-6E9E-080F-DB799B8F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1DB6C5-1E83-4EA2-B3C0-69B41238310F}" type="slidenum">
              <a:rPr lang="cs-CZ" altLang="en-US"/>
              <a:pPr/>
              <a:t>106</a:t>
            </a:fld>
            <a:endParaRPr lang="cs-CZ" altLang="en-US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04E74923-C8DC-6E93-FC18-3277277F6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100"/>
              <a:t>Vektorová grafika</a:t>
            </a:r>
            <a:br>
              <a:rPr lang="cs-CZ" altLang="cs-CZ" sz="3100"/>
            </a:br>
            <a:r>
              <a:rPr lang="cs-CZ" altLang="cs-CZ" sz="3100"/>
              <a:t>ukázky vytvořené v Corel Draw</a:t>
            </a:r>
          </a:p>
        </p:txBody>
      </p:sp>
      <p:pic>
        <p:nvPicPr>
          <p:cNvPr id="111620" name="Picture 4" descr="corel2">
            <a:extLst>
              <a:ext uri="{FF2B5EF4-FFF2-40B4-BE49-F238E27FC236}">
                <a16:creationId xmlns:a16="http://schemas.microsoft.com/office/drawing/2014/main" id="{B1B4A81E-5A12-FC83-C85E-E40C7084D8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3213" y="1484313"/>
            <a:ext cx="3635375" cy="5138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Zástupný symbol pro číslo snímku 5">
            <a:extLst>
              <a:ext uri="{FF2B5EF4-FFF2-40B4-BE49-F238E27FC236}">
                <a16:creationId xmlns:a16="http://schemas.microsoft.com/office/drawing/2014/main" id="{717D69AA-E0C4-FE37-81DC-8042C01E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06F62D-4F07-4F2C-9906-FB8497BB8B4B}" type="slidenum">
              <a:rPr lang="cs-CZ" altLang="en-US"/>
              <a:pPr/>
              <a:t>107</a:t>
            </a:fld>
            <a:endParaRPr lang="cs-CZ" altLang="en-US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16C5E14A-05BC-A117-9CAA-A9A66BD92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100"/>
              <a:t>Vektorová grafika</a:t>
            </a:r>
            <a:br>
              <a:rPr lang="cs-CZ" altLang="cs-CZ" sz="3100"/>
            </a:br>
            <a:r>
              <a:rPr lang="cs-CZ" altLang="cs-CZ" sz="3100"/>
              <a:t>ukázky vytvořené v Corel Draw</a:t>
            </a:r>
          </a:p>
        </p:txBody>
      </p:sp>
      <p:pic>
        <p:nvPicPr>
          <p:cNvPr id="112644" name="Picture 4" descr="corel3">
            <a:extLst>
              <a:ext uri="{FF2B5EF4-FFF2-40B4-BE49-F238E27FC236}">
                <a16:creationId xmlns:a16="http://schemas.microsoft.com/office/drawing/2014/main" id="{BFBB05A3-16ED-F056-747A-324C53260F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1413" y="1484313"/>
            <a:ext cx="4373562" cy="5138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Zástupný symbol pro číslo snímku 5">
            <a:extLst>
              <a:ext uri="{FF2B5EF4-FFF2-40B4-BE49-F238E27FC236}">
                <a16:creationId xmlns:a16="http://schemas.microsoft.com/office/drawing/2014/main" id="{5E28ABFA-A45D-DE6D-E8F0-0E68CA3F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1C0B38-63BA-4BF4-BF68-230C5A5DB96B}" type="slidenum">
              <a:rPr lang="cs-CZ" altLang="en-US"/>
              <a:pPr/>
              <a:t>108</a:t>
            </a:fld>
            <a:endParaRPr lang="cs-CZ" altLang="en-US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E08A397A-9022-F035-6F5E-C0BD4249F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100"/>
              <a:t>Vektorová grafika</a:t>
            </a:r>
            <a:br>
              <a:rPr lang="cs-CZ" altLang="cs-CZ" sz="3100"/>
            </a:br>
            <a:r>
              <a:rPr lang="cs-CZ" altLang="cs-CZ" sz="3100"/>
              <a:t>ukázky vytvořené v Corel Draw</a:t>
            </a:r>
          </a:p>
        </p:txBody>
      </p:sp>
      <p:pic>
        <p:nvPicPr>
          <p:cNvPr id="113668" name="Picture 4" descr="corel4">
            <a:extLst>
              <a:ext uri="{FF2B5EF4-FFF2-40B4-BE49-F238E27FC236}">
                <a16:creationId xmlns:a16="http://schemas.microsoft.com/office/drawing/2014/main" id="{AFEEC7DC-E442-BD12-0245-A923827DA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412875"/>
            <a:ext cx="7345362" cy="5229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Zástupný symbol pro číslo snímku 5">
            <a:extLst>
              <a:ext uri="{FF2B5EF4-FFF2-40B4-BE49-F238E27FC236}">
                <a16:creationId xmlns:a16="http://schemas.microsoft.com/office/drawing/2014/main" id="{7C5BB23F-1B2C-D972-42F2-D007CDDC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82B384-CFD5-426E-BFF1-5F4D5EA98241}" type="slidenum">
              <a:rPr lang="cs-CZ" altLang="en-US"/>
              <a:pPr/>
              <a:t>109</a:t>
            </a:fld>
            <a:endParaRPr lang="cs-CZ" altLang="en-US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09D130ED-348A-062B-B8BC-171525F36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785812"/>
          </a:xfrm>
        </p:spPr>
        <p:txBody>
          <a:bodyPr/>
          <a:lstStyle/>
          <a:p>
            <a:pPr eaLnBrk="1" hangingPunct="1"/>
            <a:r>
              <a:rPr lang="cs-CZ" altLang="cs-CZ" sz="3100"/>
              <a:t>Vektorová grafika - klipart Zoner</a:t>
            </a:r>
          </a:p>
        </p:txBody>
      </p:sp>
      <p:pic>
        <p:nvPicPr>
          <p:cNvPr id="114692" name="Picture 5" descr="tra_0005">
            <a:extLst>
              <a:ext uri="{FF2B5EF4-FFF2-40B4-BE49-F238E27FC236}">
                <a16:creationId xmlns:a16="http://schemas.microsoft.com/office/drawing/2014/main" id="{3D763F8D-1681-52E2-3137-D014B3894E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101725"/>
            <a:ext cx="8064500" cy="5313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Zástupný symbol pro číslo snímku 5">
            <a:extLst>
              <a:ext uri="{FF2B5EF4-FFF2-40B4-BE49-F238E27FC236}">
                <a16:creationId xmlns:a16="http://schemas.microsoft.com/office/drawing/2014/main" id="{C28E44CA-019E-5DEA-BAD1-45D6003A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3CB615-E925-4FF2-8E14-09025CF5A20A}" type="slidenum">
              <a:rPr lang="cs-CZ" altLang="en-US"/>
              <a:pPr/>
              <a:t>11</a:t>
            </a:fld>
            <a:endParaRPr lang="cs-CZ" altLang="en-U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52DC19A-9A91-B7EC-F317-490CB359D6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Druhy počítačové grafiky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32C9B5E3-F890-A61C-4910-904B8F521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b="1">
                <a:solidFill>
                  <a:schemeClr val="accent2"/>
                </a:solidFill>
              </a:rPr>
              <a:t>Rastrová </a:t>
            </a:r>
            <a:r>
              <a:rPr lang="cs-CZ" altLang="cs-CZ">
                <a:solidFill>
                  <a:schemeClr val="accent2"/>
                </a:solidFill>
              </a:rPr>
              <a:t>(bitmapová)</a:t>
            </a:r>
            <a:r>
              <a:rPr lang="cs-CZ" altLang="cs-CZ" b="1">
                <a:solidFill>
                  <a:schemeClr val="accent2"/>
                </a:solidFill>
              </a:rPr>
              <a:t>:</a:t>
            </a:r>
          </a:p>
          <a:p>
            <a:pPr lvl="1" eaLnBrk="1" hangingPunct="1"/>
            <a:r>
              <a:rPr lang="cs-CZ" altLang="cs-CZ"/>
              <a:t>obrázky se skládají z jednotlivých bodů (pixelů). </a:t>
            </a:r>
          </a:p>
          <a:p>
            <a:pPr lvl="1" eaLnBrk="1" hangingPunct="1"/>
            <a:r>
              <a:rPr lang="cs-CZ" altLang="cs-CZ"/>
              <a:t>body jsou v souboru uloženy jeden za druhým, včetně informace o jeho barvě, jasu a kontrastu. </a:t>
            </a:r>
          </a:p>
          <a:p>
            <a:pPr lvl="1" eaLnBrk="1" hangingPunct="1"/>
            <a:r>
              <a:rPr lang="cs-CZ" altLang="cs-CZ"/>
              <a:t>s ohledem na rozlišení tedy mohou takovéto soubory mít velký objem dat.</a:t>
            </a:r>
          </a:p>
          <a:p>
            <a:pPr lvl="1" eaLnBrk="1" hangingPunct="1"/>
            <a:r>
              <a:rPr lang="cs-CZ" altLang="cs-CZ"/>
              <a:t>při úpravě se pracuje s jednotlivými pixely.</a:t>
            </a:r>
          </a:p>
          <a:p>
            <a:pPr lvl="1" eaLnBrk="1" hangingPunct="1"/>
            <a:r>
              <a:rPr lang="cs-CZ" altLang="cs-CZ"/>
              <a:t>jsou představovány fotografiemi a namalovanými obrázky (např. v </a:t>
            </a:r>
            <a:r>
              <a:rPr lang="cs-CZ" altLang="cs-CZ" i="1"/>
              <a:t>Malování</a:t>
            </a:r>
            <a:r>
              <a:rPr lang="cs-CZ" altLang="cs-CZ"/>
              <a:t>)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Zástupný symbol pro číslo snímku 8">
            <a:extLst>
              <a:ext uri="{FF2B5EF4-FFF2-40B4-BE49-F238E27FC236}">
                <a16:creationId xmlns:a16="http://schemas.microsoft.com/office/drawing/2014/main" id="{CF33B527-4E80-0DCA-7205-F9D8917D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C462C6-7B67-4F79-80C0-DDB669FE483A}" type="slidenum">
              <a:rPr lang="cs-CZ" altLang="en-US"/>
              <a:pPr/>
              <a:t>110</a:t>
            </a:fld>
            <a:endParaRPr lang="cs-CZ" altLang="en-US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6F10B4CF-55EB-F1AE-3A5A-DFCD982818AB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cs-CZ" altLang="cs-CZ" sz="3100"/>
              <a:t>Vektorová grafika - kliparty Zoner</a:t>
            </a:r>
          </a:p>
        </p:txBody>
      </p:sp>
      <p:pic>
        <p:nvPicPr>
          <p:cNvPr id="115716" name="Picture 9" descr="ani_0002">
            <a:extLst>
              <a:ext uri="{FF2B5EF4-FFF2-40B4-BE49-F238E27FC236}">
                <a16:creationId xmlns:a16="http://schemas.microsoft.com/office/drawing/2014/main" id="{DDC463DE-5F73-3227-36D4-1CC696FF8006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6850" y="1719263"/>
            <a:ext cx="2017713" cy="2128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5717" name="Picture 10" descr="ani_0006">
            <a:extLst>
              <a:ext uri="{FF2B5EF4-FFF2-40B4-BE49-F238E27FC236}">
                <a16:creationId xmlns:a16="http://schemas.microsoft.com/office/drawing/2014/main" id="{2C1C1E3A-ADDD-C3D9-0ED0-A8E2B8C136FC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59438" y="1719263"/>
            <a:ext cx="2016125" cy="2128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5718" name="Picture 11" descr="ani_0024">
            <a:extLst>
              <a:ext uri="{FF2B5EF4-FFF2-40B4-BE49-F238E27FC236}">
                <a16:creationId xmlns:a16="http://schemas.microsoft.com/office/drawing/2014/main" id="{408CEE73-A74D-FF9F-60A4-D016B64AD3B8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0763" y="4000500"/>
            <a:ext cx="2911475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5719" name="Picture 12" descr="ani_0055">
            <a:extLst>
              <a:ext uri="{FF2B5EF4-FFF2-40B4-BE49-F238E27FC236}">
                <a16:creationId xmlns:a16="http://schemas.microsoft.com/office/drawing/2014/main" id="{807C20A3-1048-B3F5-870A-917D5FAC52D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5588" y="4000500"/>
            <a:ext cx="2663825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Zástupný symbol pro číslo snímku 8">
            <a:extLst>
              <a:ext uri="{FF2B5EF4-FFF2-40B4-BE49-F238E27FC236}">
                <a16:creationId xmlns:a16="http://schemas.microsoft.com/office/drawing/2014/main" id="{E173EED7-2145-1993-BF56-D20E36F9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4B420F-14B4-4FBB-8513-FAC0A3835A54}" type="slidenum">
              <a:rPr lang="cs-CZ" altLang="en-US"/>
              <a:pPr/>
              <a:t>111</a:t>
            </a:fld>
            <a:endParaRPr lang="cs-CZ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55A68F78-F2C8-B297-4600-86C6BD0A457A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cs-CZ" altLang="cs-CZ" sz="3100"/>
              <a:t>Vektorová grafika - kliparty Zoner</a:t>
            </a:r>
          </a:p>
        </p:txBody>
      </p:sp>
      <p:pic>
        <p:nvPicPr>
          <p:cNvPr id="116740" name="Picture 11" descr="arc_8069">
            <a:extLst>
              <a:ext uri="{FF2B5EF4-FFF2-40B4-BE49-F238E27FC236}">
                <a16:creationId xmlns:a16="http://schemas.microsoft.com/office/drawing/2014/main" id="{3E35553B-9963-8E12-391D-F03F6AE7B655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25" y="1719263"/>
            <a:ext cx="1962150" cy="2128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6741" name="Picture 12" descr="arc_0002">
            <a:extLst>
              <a:ext uri="{FF2B5EF4-FFF2-40B4-BE49-F238E27FC236}">
                <a16:creationId xmlns:a16="http://schemas.microsoft.com/office/drawing/2014/main" id="{994E5B5E-47E3-4CEE-6558-D81C40EAB86F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1719263"/>
            <a:ext cx="3886200" cy="2128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6742" name="Picture 13" descr="arc_8088">
            <a:extLst>
              <a:ext uri="{FF2B5EF4-FFF2-40B4-BE49-F238E27FC236}">
                <a16:creationId xmlns:a16="http://schemas.microsoft.com/office/drawing/2014/main" id="{14940E6C-AAC4-BE16-DE27-46485936465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3638" y="4000500"/>
            <a:ext cx="2625725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6743" name="Picture 14" descr="bui_1011">
            <a:extLst>
              <a:ext uri="{FF2B5EF4-FFF2-40B4-BE49-F238E27FC236}">
                <a16:creationId xmlns:a16="http://schemas.microsoft.com/office/drawing/2014/main" id="{8FFE3F24-122E-0C82-F8D2-A0C84CBF0B1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07100" y="4000500"/>
            <a:ext cx="1319213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Zástupný symbol pro číslo snímku 8">
            <a:extLst>
              <a:ext uri="{FF2B5EF4-FFF2-40B4-BE49-F238E27FC236}">
                <a16:creationId xmlns:a16="http://schemas.microsoft.com/office/drawing/2014/main" id="{B83C5372-88C6-E9CD-BCD3-EF54CB1F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45AE06-D306-4FFD-B294-DA1D1D05ACAC}" type="slidenum">
              <a:rPr lang="cs-CZ" altLang="en-US"/>
              <a:pPr/>
              <a:t>112</a:t>
            </a:fld>
            <a:endParaRPr lang="cs-CZ" altLang="en-US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4815839F-8638-3D24-A7E6-6984D8706EAA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cs-CZ" altLang="cs-CZ" sz="3100"/>
              <a:t>Vektorová grafika - kliparty Zoner</a:t>
            </a:r>
          </a:p>
        </p:txBody>
      </p:sp>
      <p:pic>
        <p:nvPicPr>
          <p:cNvPr id="117764" name="Picture 11" descr="ele_0012">
            <a:extLst>
              <a:ext uri="{FF2B5EF4-FFF2-40B4-BE49-F238E27FC236}">
                <a16:creationId xmlns:a16="http://schemas.microsoft.com/office/drawing/2014/main" id="{40752AE5-5721-9A13-EB3C-676ED400CC4A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681888">
            <a:off x="1042988" y="1628775"/>
            <a:ext cx="1295400" cy="2128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7765" name="Picture 12" descr="ele_0013">
            <a:extLst>
              <a:ext uri="{FF2B5EF4-FFF2-40B4-BE49-F238E27FC236}">
                <a16:creationId xmlns:a16="http://schemas.microsoft.com/office/drawing/2014/main" id="{659C75A9-30EA-5B67-8F6C-D0BE81B8068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705261">
            <a:off x="3043238" y="1860550"/>
            <a:ext cx="1728788" cy="2128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7766" name="Picture 13" descr="ele_8002">
            <a:extLst>
              <a:ext uri="{FF2B5EF4-FFF2-40B4-BE49-F238E27FC236}">
                <a16:creationId xmlns:a16="http://schemas.microsoft.com/office/drawing/2014/main" id="{33C37BE0-8D0B-0B4F-A076-406EADF0AFF6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3716338"/>
            <a:ext cx="1766887" cy="2419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7767" name="Picture 14" descr="f-v_0002">
            <a:extLst>
              <a:ext uri="{FF2B5EF4-FFF2-40B4-BE49-F238E27FC236}">
                <a16:creationId xmlns:a16="http://schemas.microsoft.com/office/drawing/2014/main" id="{B3E8DC49-7277-9E3D-6014-7554C0B4EFA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1275" y="3951288"/>
            <a:ext cx="2808288" cy="2255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7768" name="Picture 16" descr="mus_0002">
            <a:extLst>
              <a:ext uri="{FF2B5EF4-FFF2-40B4-BE49-F238E27FC236}">
                <a16:creationId xmlns:a16="http://schemas.microsoft.com/office/drawing/2014/main" id="{D1E71121-FF4F-7596-4C2A-BAC8E033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557338"/>
            <a:ext cx="2663825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9" name="Picture 15" descr="tel_9202">
            <a:extLst>
              <a:ext uri="{FF2B5EF4-FFF2-40B4-BE49-F238E27FC236}">
                <a16:creationId xmlns:a16="http://schemas.microsoft.com/office/drawing/2014/main" id="{061D79E9-8D18-B76C-0820-59A69718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627" flipH="1">
            <a:off x="7308850" y="2924175"/>
            <a:ext cx="10636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8B07EC7F-7BCB-AA20-6987-80F103610E9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Rastrová grafika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61C0FC30-75D4-B990-B283-D381235E232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 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2" descr="a319cj">
            <a:extLst>
              <a:ext uri="{FF2B5EF4-FFF2-40B4-BE49-F238E27FC236}">
                <a16:creationId xmlns:a16="http://schemas.microsoft.com/office/drawing/2014/main" id="{B4228200-D835-2699-1A23-98B4C94A330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5600" y="476250"/>
            <a:ext cx="3341688" cy="3186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Rectangle 2">
            <a:extLst>
              <a:ext uri="{FF2B5EF4-FFF2-40B4-BE49-F238E27FC236}">
                <a16:creationId xmlns:a16="http://schemas.microsoft.com/office/drawing/2014/main" id="{B71C912C-EC9F-876B-DB56-8D953D384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Rastrová grafika</a:t>
            </a:r>
          </a:p>
        </p:txBody>
      </p:sp>
      <p:sp>
        <p:nvSpPr>
          <p:cNvPr id="17412" name="Rectangle 6">
            <a:extLst>
              <a:ext uri="{FF2B5EF4-FFF2-40B4-BE49-F238E27FC236}">
                <a16:creationId xmlns:a16="http://schemas.microsoft.com/office/drawing/2014/main" id="{982395E1-DCBA-C5D6-AC08-33FEC32EA702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468313" y="1989138"/>
            <a:ext cx="4967287" cy="647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z="2600"/>
              <a:t>rastrový obrázek</a:t>
            </a:r>
            <a:r>
              <a:rPr lang="cs-CZ" altLang="cs-CZ" sz="2200"/>
              <a:t> – </a:t>
            </a:r>
            <a:r>
              <a:rPr lang="cs-CZ" altLang="cs-CZ" sz="3400" b="1">
                <a:solidFill>
                  <a:schemeClr val="accent2"/>
                </a:solidFill>
              </a:rPr>
              <a:t>fotografie</a:t>
            </a:r>
          </a:p>
        </p:txBody>
      </p:sp>
      <p:pic>
        <p:nvPicPr>
          <p:cNvPr id="17413" name="Picture 7" descr="a319cj">
            <a:extLst>
              <a:ext uri="{FF2B5EF4-FFF2-40B4-BE49-F238E27FC236}">
                <a16:creationId xmlns:a16="http://schemas.microsoft.com/office/drawing/2014/main" id="{654E83E1-B70E-9068-7C5D-9DDADA935FA4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708275"/>
            <a:ext cx="6337300" cy="3557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Text Box 13">
            <a:extLst>
              <a:ext uri="{FF2B5EF4-FFF2-40B4-BE49-F238E27FC236}">
                <a16:creationId xmlns:a16="http://schemas.microsoft.com/office/drawing/2014/main" id="{48C060C4-B6FE-C2E3-5350-112E69719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3716338"/>
            <a:ext cx="18002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 sz="2600"/>
              <a:t>zvětšený detail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1B510630-0571-9895-0840-997D522DA9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Rastrová grafika</a:t>
            </a:r>
          </a:p>
        </p:txBody>
      </p:sp>
      <p:sp>
        <p:nvSpPr>
          <p:cNvPr id="18435" name="Rectangle 4">
            <a:extLst>
              <a:ext uri="{FF2B5EF4-FFF2-40B4-BE49-F238E27FC236}">
                <a16:creationId xmlns:a16="http://schemas.microsoft.com/office/drawing/2014/main" id="{BB6186E3-E726-CDE8-9385-6ECD4FA2E71C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395288" y="3068638"/>
            <a:ext cx="4475162" cy="6477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z="2600"/>
              <a:t>rastrový obrázek – </a:t>
            </a:r>
            <a:r>
              <a:rPr lang="cs-CZ" altLang="cs-CZ" sz="3400" b="1">
                <a:solidFill>
                  <a:schemeClr val="accent2"/>
                </a:solidFill>
              </a:rPr>
              <a:t>malba</a:t>
            </a:r>
          </a:p>
        </p:txBody>
      </p:sp>
      <p:sp>
        <p:nvSpPr>
          <p:cNvPr id="18436" name="Text Box 6">
            <a:extLst>
              <a:ext uri="{FF2B5EF4-FFF2-40B4-BE49-F238E27FC236}">
                <a16:creationId xmlns:a16="http://schemas.microsoft.com/office/drawing/2014/main" id="{A43C930A-136F-43CB-F348-4380B2494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628775"/>
            <a:ext cx="18002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 sz="2600"/>
              <a:t>zvětšený detail </a:t>
            </a:r>
          </a:p>
        </p:txBody>
      </p:sp>
      <p:pic>
        <p:nvPicPr>
          <p:cNvPr id="18437" name="Picture 8" descr="La-5FN24">
            <a:extLst>
              <a:ext uri="{FF2B5EF4-FFF2-40B4-BE49-F238E27FC236}">
                <a16:creationId xmlns:a16="http://schemas.microsoft.com/office/drawing/2014/main" id="{F5741141-963B-375A-787B-9084DC8725A7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880" y="3716338"/>
            <a:ext cx="7920038" cy="2665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8" name="Picture 12" descr="La-5FN">
            <a:extLst>
              <a:ext uri="{FF2B5EF4-FFF2-40B4-BE49-F238E27FC236}">
                <a16:creationId xmlns:a16="http://schemas.microsoft.com/office/drawing/2014/main" id="{F9830878-8EC0-0D6C-6A1D-40EAC8948274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620713"/>
            <a:ext cx="2671763" cy="2809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Zástupný symbol pro číslo snímku 5">
            <a:extLst>
              <a:ext uri="{FF2B5EF4-FFF2-40B4-BE49-F238E27FC236}">
                <a16:creationId xmlns:a16="http://schemas.microsoft.com/office/drawing/2014/main" id="{5DD3C3FD-460A-F800-D8AB-403A26BC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392839-5681-44BE-9E15-441EDF31721D}" type="slidenum">
              <a:rPr lang="cs-CZ" altLang="en-US"/>
              <a:pPr/>
              <a:t>15</a:t>
            </a:fld>
            <a:endParaRPr lang="cs-CZ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BA8C14E-8D3D-C45B-0DCB-70A50622B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Rastrová grafika - výhody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0A97F2AC-E804-66AF-D87D-7415FA291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600"/>
              <a:t>opticky věrné uchování snímku (fotografie).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možnost provádění různých grafických efektů, fotomontáží, koláží apod.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archivace a následné zpracování klasických papírových dokumentů, které digitální podobě nepodléhají stárnutí a zničení.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univerzálnost bitmapových formátů (lze univerzálně otevřít téměř na každém standardním počítači či jej vložit do libovolného programu)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velký počet barev v barevné paletě (až 16,7 miliónů barev – plno barevné zobrazení)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Zástupný symbol pro číslo snímku 5">
            <a:extLst>
              <a:ext uri="{FF2B5EF4-FFF2-40B4-BE49-F238E27FC236}">
                <a16:creationId xmlns:a16="http://schemas.microsoft.com/office/drawing/2014/main" id="{C69AC1E5-0F3D-C2DA-CF7C-094C4633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78FE0F-B0AC-4EB2-BB1D-E618A1752D19}" type="slidenum">
              <a:rPr lang="cs-CZ" altLang="en-US"/>
              <a:pPr/>
              <a:t>16</a:t>
            </a:fld>
            <a:endParaRPr lang="cs-CZ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8E159526-081A-0775-E391-E72DD77F1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Rastrová grafika - nevýhody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65BD58A-0098-FFE0-6083-C575A52E4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hlavní nevýhodou je, že při změně velikosti obrázků dochází k ovlivnění kvality zobrazení</a:t>
            </a:r>
          </a:p>
          <a:p>
            <a:pPr eaLnBrk="1" hangingPunct="1"/>
            <a:r>
              <a:rPr lang="cs-CZ" altLang="cs-CZ"/>
              <a:t>velikost obrázku velmi ovlivňuje velikost výsledného souboru</a:t>
            </a:r>
          </a:p>
          <a:p>
            <a:pPr eaLnBrk="1" hangingPunct="1"/>
            <a:r>
              <a:rPr lang="cs-CZ" altLang="cs-CZ"/>
              <a:t>pro úpravy je nutné použít speciální bitmapové programy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Zástupný symbol pro číslo snímku 5">
            <a:extLst>
              <a:ext uri="{FF2B5EF4-FFF2-40B4-BE49-F238E27FC236}">
                <a16:creationId xmlns:a16="http://schemas.microsoft.com/office/drawing/2014/main" id="{293EC700-2050-212B-AAA9-92FFC544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7DCE42-6C09-4BF4-9D7F-D30F9F7F7C98}" type="slidenum">
              <a:rPr lang="cs-CZ" altLang="en-US"/>
              <a:pPr/>
              <a:t>17</a:t>
            </a:fld>
            <a:endParaRPr lang="cs-CZ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6BE301CC-0965-DD46-9A96-3FCA3894A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Rastrová grafika - využití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8D35109C-D9A4-DC77-C1B6-081890F2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reklama, propagace</a:t>
            </a:r>
          </a:p>
          <a:p>
            <a:pPr eaLnBrk="1" hangingPunct="1"/>
            <a:r>
              <a:rPr lang="cs-CZ" altLang="cs-CZ"/>
              <a:t>archivace snímků či jiných „papírových“ dokumentů, které v digitální formě nepodléhají stárnutí a zničení.</a:t>
            </a:r>
          </a:p>
          <a:p>
            <a:pPr eaLnBrk="1" hangingPunct="1"/>
            <a:r>
              <a:rPr lang="cs-CZ" altLang="cs-CZ"/>
              <a:t>prezentace, umělecká tvorba</a:t>
            </a:r>
          </a:p>
          <a:p>
            <a:pPr eaLnBrk="1" hangingPunct="1"/>
            <a:r>
              <a:rPr lang="cs-CZ" altLang="cs-CZ"/>
              <a:t>zpracování digitálních fotografií</a:t>
            </a:r>
          </a:p>
          <a:p>
            <a:pPr eaLnBrk="1" hangingPunct="1"/>
            <a:r>
              <a:rPr lang="cs-CZ" altLang="cs-CZ"/>
              <a:t>hry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Zástupný symbol pro číslo snímku 5">
            <a:extLst>
              <a:ext uri="{FF2B5EF4-FFF2-40B4-BE49-F238E27FC236}">
                <a16:creationId xmlns:a16="http://schemas.microsoft.com/office/drawing/2014/main" id="{45A4D4BD-2A2F-B830-AB51-4F5E859D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C8D517-3C5E-4861-BAFF-8656A312DD6F}" type="slidenum">
              <a:rPr lang="cs-CZ" altLang="en-US"/>
              <a:pPr/>
              <a:t>18</a:t>
            </a:fld>
            <a:endParaRPr lang="cs-CZ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2F781FA-1C85-A86F-E24C-FE77355EC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Velikost obrázku	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C09067C-A6C1-F71E-69A1-0101FB14C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/>
              <a:t>Udává se: </a:t>
            </a:r>
            <a:r>
              <a:rPr lang="cs-CZ" altLang="cs-CZ" b="1">
                <a:solidFill>
                  <a:schemeClr val="accent2"/>
                </a:solidFill>
              </a:rPr>
              <a:t>počet bodů x počet bodů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Čím více, tím je obrázek kvalitnější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Více bodů znamená větší soubor a více zabraného místa v paměťovém médiu </a:t>
            </a:r>
            <a:br>
              <a:rPr lang="cs-CZ" altLang="cs-CZ"/>
            </a:br>
            <a:r>
              <a:rPr lang="cs-CZ" altLang="cs-CZ"/>
              <a:t>a také delší čas načítání (z internetu)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Počet bodů je vhodné volit podle účelu využití obrázku.</a:t>
            </a:r>
            <a:br>
              <a:rPr lang="cs-CZ" altLang="cs-CZ"/>
            </a:br>
            <a:r>
              <a:rPr lang="cs-CZ" altLang="cs-CZ" sz="2600" i="1">
                <a:solidFill>
                  <a:schemeClr val="hlink"/>
                </a:solidFill>
              </a:rPr>
              <a:t>(Pro tisk velkých fotografií bude požadována mnohem větší velikost než například malý obrázek na internetu.)</a:t>
            </a:r>
            <a:r>
              <a:rPr lang="cs-CZ" altLang="cs-CZ"/>
              <a:t> </a:t>
            </a:r>
            <a:endParaRPr lang="cs-CZ" altLang="cs-CZ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Zástupný symbol pro číslo snímku 5">
            <a:extLst>
              <a:ext uri="{FF2B5EF4-FFF2-40B4-BE49-F238E27FC236}">
                <a16:creationId xmlns:a16="http://schemas.microsoft.com/office/drawing/2014/main" id="{21D6E658-8BDF-4837-F036-C99B27A4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F32D95-E346-4E52-8998-4E27D6905F84}" type="slidenum">
              <a:rPr lang="cs-CZ" altLang="en-US"/>
              <a:pPr/>
              <a:t>19</a:t>
            </a:fld>
            <a:endParaRPr lang="cs-CZ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2015438-CA77-3DAB-67C4-91D5F6800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Rastrová grafika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4E89EEB8-76C9-491D-9662-514365311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3800">
                <a:solidFill>
                  <a:schemeClr val="accent2"/>
                </a:solidFill>
              </a:rPr>
              <a:t>Základní parametry obrázku:</a:t>
            </a:r>
          </a:p>
          <a:p>
            <a:pPr lvl="1" eaLnBrk="1" hangingPunct="1"/>
            <a:r>
              <a:rPr lang="cs-CZ" altLang="cs-CZ" sz="3800"/>
              <a:t>Velikost</a:t>
            </a:r>
          </a:p>
          <a:p>
            <a:pPr lvl="1" eaLnBrk="1" hangingPunct="1"/>
            <a:r>
              <a:rPr lang="cs-CZ" altLang="cs-CZ" sz="3800"/>
              <a:t>Rozlišení</a:t>
            </a:r>
          </a:p>
          <a:p>
            <a:pPr lvl="1" eaLnBrk="1" hangingPunct="1"/>
            <a:r>
              <a:rPr lang="cs-CZ" altLang="cs-CZ" sz="3800"/>
              <a:t>Barevná hloubka</a:t>
            </a:r>
          </a:p>
          <a:p>
            <a:pPr lvl="1" eaLnBrk="1" hangingPunct="1"/>
            <a:r>
              <a:rPr lang="cs-CZ" altLang="cs-CZ" sz="3800"/>
              <a:t>Formát souboru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Zástupný symbol pro číslo snímku 5">
            <a:extLst>
              <a:ext uri="{FF2B5EF4-FFF2-40B4-BE49-F238E27FC236}">
                <a16:creationId xmlns:a16="http://schemas.microsoft.com/office/drawing/2014/main" id="{1F7CBA83-F80B-46A2-2BCD-FE74EE9B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3BEFCB-5C3C-45CE-94F5-B78CCD595BE4}" type="slidenum">
              <a:rPr lang="cs-CZ" altLang="en-US"/>
              <a:pPr/>
              <a:t>2</a:t>
            </a:fld>
            <a:endParaRPr lang="cs-CZ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261EC000-EAEC-9DDA-C585-DD19263165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Grafika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F48A62D-B3A4-C544-F190-A6F118250F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1413" y="1719263"/>
            <a:ext cx="6275387" cy="4411662"/>
          </a:xfrm>
        </p:spPr>
        <p:txBody>
          <a:bodyPr/>
          <a:lstStyle/>
          <a:p>
            <a:pPr eaLnBrk="1" hangingPunct="1"/>
            <a:r>
              <a:rPr lang="cs-CZ" altLang="cs-CZ" sz="3800"/>
              <a:t>Úvod</a:t>
            </a:r>
          </a:p>
          <a:p>
            <a:pPr eaLnBrk="1" hangingPunct="1"/>
            <a:r>
              <a:rPr lang="cs-CZ" altLang="cs-CZ" sz="3800"/>
              <a:t>Rastrová grafika</a:t>
            </a:r>
          </a:p>
          <a:p>
            <a:pPr eaLnBrk="1" hangingPunct="1"/>
            <a:r>
              <a:rPr lang="cs-CZ" altLang="cs-CZ" sz="3800"/>
              <a:t>Formáty souborů</a:t>
            </a:r>
          </a:p>
          <a:p>
            <a:pPr eaLnBrk="1" hangingPunct="1"/>
            <a:r>
              <a:rPr lang="cs-CZ" altLang="cs-CZ" sz="3800"/>
              <a:t>Barevné modely</a:t>
            </a:r>
          </a:p>
          <a:p>
            <a:pPr eaLnBrk="1" hangingPunct="1"/>
            <a:r>
              <a:rPr lang="cs-CZ" altLang="cs-CZ" sz="3800"/>
              <a:t>Barvy a kompozice</a:t>
            </a:r>
          </a:p>
          <a:p>
            <a:pPr eaLnBrk="1" hangingPunct="1"/>
            <a:r>
              <a:rPr lang="cs-CZ" altLang="cs-CZ" sz="3800"/>
              <a:t>Vektorová grafika</a:t>
            </a:r>
            <a:endParaRPr lang="cs-CZ" altLang="cs-CZ"/>
          </a:p>
        </p:txBody>
      </p:sp>
      <p:sp>
        <p:nvSpPr>
          <p:cNvPr id="6149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6115315-8FE3-8F94-29BC-AB8C2288C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1844675"/>
            <a:ext cx="792162" cy="431800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6150" name="AutoShape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2B65A03-D291-0B22-A1D5-9C5BC192E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2565400"/>
            <a:ext cx="792162" cy="431800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6151" name="AutoShape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8C4F4F8-15C2-A46C-E3DE-504F1564C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3284538"/>
            <a:ext cx="792162" cy="431800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6152" name="AutoShap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D77AAC4-1D7D-E556-D275-0C4D085AE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005263"/>
            <a:ext cx="792162" cy="431800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6153" name="AutoShape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7351D82-27CA-E6D0-2615-C863ACB26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724400"/>
            <a:ext cx="792162" cy="431800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6154" name="AutoShape 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ACE0941-25A4-9594-F737-A19526136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373688"/>
            <a:ext cx="792162" cy="431800"/>
          </a:xfrm>
          <a:prstGeom prst="actionButtonBlank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754A3F6-B632-94B3-CF7E-DF1A80EC8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Velikost obrázku	</a:t>
            </a:r>
          </a:p>
        </p:txBody>
      </p:sp>
      <p:pic>
        <p:nvPicPr>
          <p:cNvPr id="24579" name="Picture 7" descr="jas-39-3">
            <a:extLst>
              <a:ext uri="{FF2B5EF4-FFF2-40B4-BE49-F238E27FC236}">
                <a16:creationId xmlns:a16="http://schemas.microsoft.com/office/drawing/2014/main" id="{F4CF91D9-CD12-F311-BF24-A9A428CA5741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3716338"/>
            <a:ext cx="1219200" cy="1182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14" descr="jas-39-5">
            <a:extLst>
              <a:ext uri="{FF2B5EF4-FFF2-40B4-BE49-F238E27FC236}">
                <a16:creationId xmlns:a16="http://schemas.microsoft.com/office/drawing/2014/main" id="{66A00A23-C2C5-6023-886F-3638F632F79E}"/>
              </a:ext>
            </a:extLst>
          </p:cNvPr>
          <p:cNvPicPr>
            <a:picLocks noGrp="1" noChangeAspect="1" noChangeArrowheads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1341438"/>
            <a:ext cx="3657600" cy="35448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1" name="Picture 15" descr="jas-39-4">
            <a:extLst>
              <a:ext uri="{FF2B5EF4-FFF2-40B4-BE49-F238E27FC236}">
                <a16:creationId xmlns:a16="http://schemas.microsoft.com/office/drawing/2014/main" id="{48621194-74CD-26A7-9FC9-896B7C905EFA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4438" y="2781300"/>
            <a:ext cx="2198687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2" name="Text Box 16">
            <a:extLst>
              <a:ext uri="{FF2B5EF4-FFF2-40B4-BE49-F238E27FC236}">
                <a16:creationId xmlns:a16="http://schemas.microsoft.com/office/drawing/2014/main" id="{A1467A2F-5E9C-EFE4-B95D-231287401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84763"/>
            <a:ext cx="7993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000" b="1"/>
              <a:t>400 x 388	  800 x 775                                  1200 x 1163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Zástupný symbol pro číslo snímku 5">
            <a:extLst>
              <a:ext uri="{FF2B5EF4-FFF2-40B4-BE49-F238E27FC236}">
                <a16:creationId xmlns:a16="http://schemas.microsoft.com/office/drawing/2014/main" id="{5461C2FA-DC36-4C97-B4C1-69A79F24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49426E-C8C3-46E3-818A-F4CC0B1C6EEA}" type="slidenum">
              <a:rPr lang="cs-CZ" altLang="en-US"/>
              <a:pPr/>
              <a:t>21</a:t>
            </a:fld>
            <a:endParaRPr lang="cs-CZ" alt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79450C31-95CC-3271-56CA-94F86647F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Rozlišení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4E0A1253-55EE-7872-AF3E-B5A8D1366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udává se jako počet bodů, které u skutečného (zobrazovaného – vytištěného) obrázku připadne na jednotku vzdálenosti.</a:t>
            </a:r>
          </a:p>
          <a:p>
            <a:pPr eaLnBrk="1" hangingPunct="1"/>
            <a:r>
              <a:rPr lang="cs-CZ" altLang="cs-CZ"/>
              <a:t>v počítačové grafice je touto jednotkou palec (2,54 cm).</a:t>
            </a:r>
            <a:endParaRPr lang="cs-CZ" altLang="cs-CZ" u="sng"/>
          </a:p>
          <a:p>
            <a:pPr eaLnBrk="1" hangingPunct="1"/>
            <a:r>
              <a:rPr lang="cs-CZ" altLang="cs-CZ"/>
              <a:t>jednotkou rozlišení</a:t>
            </a:r>
            <a:r>
              <a:rPr lang="cs-CZ" altLang="cs-CZ" b="1">
                <a:solidFill>
                  <a:schemeClr val="accent2"/>
                </a:solidFill>
              </a:rPr>
              <a:t> </a:t>
            </a:r>
            <a:r>
              <a:rPr lang="cs-CZ" altLang="cs-CZ"/>
              <a:t>je</a:t>
            </a:r>
            <a:r>
              <a:rPr lang="cs-CZ" altLang="cs-CZ" b="1">
                <a:solidFill>
                  <a:schemeClr val="accent2"/>
                </a:solidFill>
              </a:rPr>
              <a:t> DPI</a:t>
            </a:r>
            <a:r>
              <a:rPr lang="cs-CZ" altLang="cs-CZ"/>
              <a:t> (</a:t>
            </a:r>
            <a:r>
              <a:rPr lang="cs-CZ" altLang="cs-CZ">
                <a:solidFill>
                  <a:schemeClr val="hlink"/>
                </a:solidFill>
              </a:rPr>
              <a:t>Dot Per Inch</a:t>
            </a:r>
            <a:r>
              <a:rPr lang="cs-CZ" altLang="cs-CZ"/>
              <a:t>) - počet bodů na palec.</a:t>
            </a:r>
            <a:endParaRPr lang="cs-CZ" altLang="cs-CZ" u="sng"/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Zástupný symbol pro číslo snímku 5">
            <a:extLst>
              <a:ext uri="{FF2B5EF4-FFF2-40B4-BE49-F238E27FC236}">
                <a16:creationId xmlns:a16="http://schemas.microsoft.com/office/drawing/2014/main" id="{9327B77D-44B6-ED79-63C9-F1E3DDAB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3B828A-47B3-454E-ACB9-B6B1A3DAAD49}" type="slidenum">
              <a:rPr lang="cs-CZ" altLang="en-US"/>
              <a:pPr/>
              <a:t>22</a:t>
            </a:fld>
            <a:endParaRPr lang="cs-CZ" altLang="en-U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F7A36455-C9AB-AD9C-D600-25D0563FF1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Volba vhodného rozlišení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91FD3A20-58C6-3F1A-4B04-45CBCFD54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39608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b="1">
                <a:solidFill>
                  <a:schemeClr val="accent2"/>
                </a:solidFill>
              </a:rPr>
              <a:t>Pro monitor:</a:t>
            </a:r>
            <a:r>
              <a:rPr lang="cs-CZ" altLang="cs-CZ"/>
              <a:t> </a:t>
            </a:r>
            <a:br>
              <a:rPr lang="cs-CZ" altLang="cs-CZ"/>
            </a:br>
            <a:r>
              <a:rPr lang="cs-CZ" altLang="cs-CZ"/>
              <a:t>běžný monitor má rozlišení asi 70 až 100 dpi.</a:t>
            </a:r>
            <a:br>
              <a:rPr lang="cs-CZ" altLang="cs-CZ"/>
            </a:br>
            <a:r>
              <a:rPr lang="cs-CZ" altLang="cs-CZ" sz="2600">
                <a:solidFill>
                  <a:schemeClr val="hlink"/>
                </a:solidFill>
              </a:rPr>
              <a:t>(17“ LCD: 34x27cm – 1280x1024 – přibližně 96 dpi)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b="1">
              <a:solidFill>
                <a:schemeClr val="accent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cs-CZ" altLang="cs-CZ" b="1">
                <a:solidFill>
                  <a:schemeClr val="accent2"/>
                </a:solidFill>
              </a:rPr>
              <a:t>Pro tisk:</a:t>
            </a:r>
            <a:r>
              <a:rPr lang="cs-CZ" altLang="cs-CZ"/>
              <a:t> </a:t>
            </a:r>
            <a:br>
              <a:rPr lang="cs-CZ" altLang="cs-CZ"/>
            </a:br>
            <a:r>
              <a:rPr lang="cs-CZ" altLang="cs-CZ"/>
              <a:t>běžná tiskárna má rozlišení v rozmezí 600 až 1200 dpi a lepší. </a:t>
            </a:r>
            <a:br>
              <a:rPr lang="cs-CZ" altLang="cs-CZ"/>
            </a:br>
            <a:r>
              <a:rPr lang="cs-CZ" altLang="cs-CZ"/>
              <a:t>Pro běžný tisk je však postačující rozlišení</a:t>
            </a:r>
            <a:br>
              <a:rPr lang="cs-CZ" altLang="cs-CZ"/>
            </a:br>
            <a:r>
              <a:rPr lang="cs-CZ" altLang="cs-CZ"/>
              <a:t>v rozmezí přibližně 200 – 300dpi.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Zástupný symbol pro číslo snímku 7">
            <a:extLst>
              <a:ext uri="{FF2B5EF4-FFF2-40B4-BE49-F238E27FC236}">
                <a16:creationId xmlns:a16="http://schemas.microsoft.com/office/drawing/2014/main" id="{2AF3BF24-1444-9D71-ED2C-E7294C3C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977C61-C9E0-4BA4-B737-44D05F11BD9F}" type="slidenum">
              <a:rPr lang="cs-CZ" altLang="en-US"/>
              <a:pPr/>
              <a:t>23</a:t>
            </a:fld>
            <a:endParaRPr lang="cs-CZ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7D69186-3D43-716F-06E3-6DCDF0E12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Rozlišení</a:t>
            </a:r>
          </a:p>
        </p:txBody>
      </p:sp>
      <p:sp>
        <p:nvSpPr>
          <p:cNvPr id="26628" name="Rectangle 6">
            <a:extLst>
              <a:ext uri="{FF2B5EF4-FFF2-40B4-BE49-F238E27FC236}">
                <a16:creationId xmlns:a16="http://schemas.microsoft.com/office/drawing/2014/main" id="{69EB3585-24E2-2545-00C7-9BFBDE2A3FFA}"/>
              </a:ext>
            </a:extLst>
          </p:cNvPr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5373688"/>
            <a:ext cx="8229600" cy="7572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200"/>
              <a:t>Obrázek vlevo má přibližně 10x větší rozlišení než obrázek vpravo. To se při stejné velikosti projeví na kvalitě.</a:t>
            </a:r>
          </a:p>
        </p:txBody>
      </p:sp>
      <p:pic>
        <p:nvPicPr>
          <p:cNvPr id="26629" name="Picture 9" descr="jas-39-1">
            <a:extLst>
              <a:ext uri="{FF2B5EF4-FFF2-40B4-BE49-F238E27FC236}">
                <a16:creationId xmlns:a16="http://schemas.microsoft.com/office/drawing/2014/main" id="{3789D02C-EFC9-FC55-3CAA-603518731CEB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463" y="1412875"/>
            <a:ext cx="3919537" cy="380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0" name="Picture 10" descr="jas-39-2">
            <a:extLst>
              <a:ext uri="{FF2B5EF4-FFF2-40B4-BE49-F238E27FC236}">
                <a16:creationId xmlns:a16="http://schemas.microsoft.com/office/drawing/2014/main" id="{701BCF37-D2EF-DF64-37B7-EACABEDAE49B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412875"/>
            <a:ext cx="3930650" cy="3811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Zástupný symbol pro číslo snímku 5">
            <a:extLst>
              <a:ext uri="{FF2B5EF4-FFF2-40B4-BE49-F238E27FC236}">
                <a16:creationId xmlns:a16="http://schemas.microsoft.com/office/drawing/2014/main" id="{1563977D-E1FA-883C-A921-46397DFB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14635C-E3E3-45DD-98C8-FF00E00F88F7}" type="slidenum">
              <a:rPr lang="cs-CZ" altLang="en-US"/>
              <a:pPr/>
              <a:t>24</a:t>
            </a:fld>
            <a:endParaRPr lang="cs-CZ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392E3E9-7BBC-909D-DFD0-2EBCE0FEFB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Volba vhodného rozlišení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9A76B94-B466-1967-3873-2778F534E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2481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b="1">
                <a:solidFill>
                  <a:schemeClr val="accent2"/>
                </a:solidFill>
              </a:rPr>
              <a:t>Pro Internet:</a:t>
            </a:r>
            <a:r>
              <a:rPr lang="cs-CZ" altLang="cs-CZ"/>
              <a:t> </a:t>
            </a:r>
            <a:br>
              <a:rPr lang="cs-CZ" altLang="cs-CZ"/>
            </a:br>
            <a:r>
              <a:rPr lang="cs-CZ" altLang="cs-CZ"/>
              <a:t>volí se takové, aby výsledný soubor byl co nejmenší a tedy bylo zaručeno, co nejkratší načítání stránky </a:t>
            </a:r>
            <a:br>
              <a:rPr lang="cs-CZ" altLang="cs-CZ"/>
            </a:br>
            <a:r>
              <a:rPr lang="cs-CZ" altLang="cs-CZ"/>
              <a:t>postačí tedy s rozlišení pro monitor 100dpi, či menší.</a:t>
            </a:r>
            <a:br>
              <a:rPr lang="cs-CZ" altLang="cs-CZ"/>
            </a:br>
            <a:endParaRPr lang="cs-CZ" altLang="cs-CZ"/>
          </a:p>
          <a:p>
            <a:pPr eaLnBrk="1" hangingPunct="1">
              <a:lnSpc>
                <a:spcPct val="80000"/>
              </a:lnSpc>
            </a:pPr>
            <a:r>
              <a:rPr lang="cs-CZ" altLang="cs-CZ" b="1">
                <a:solidFill>
                  <a:schemeClr val="accent2"/>
                </a:solidFill>
              </a:rPr>
              <a:t>Pro další zpracování</a:t>
            </a:r>
            <a:r>
              <a:rPr lang="cs-CZ" altLang="cs-CZ"/>
              <a:t> </a:t>
            </a:r>
            <a:br>
              <a:rPr lang="cs-CZ" altLang="cs-CZ"/>
            </a:br>
            <a:r>
              <a:rPr lang="cs-CZ" altLang="cs-CZ"/>
              <a:t>(vytváření výřezů, koláže, fotomontáže...): </a:t>
            </a:r>
            <a:br>
              <a:rPr lang="cs-CZ" altLang="cs-CZ"/>
            </a:br>
            <a:r>
              <a:rPr lang="cs-CZ" altLang="cs-CZ"/>
              <a:t>co nejvyšší rozlišení, které zaručí kvalitní výsledek práce.</a:t>
            </a:r>
          </a:p>
          <a:p>
            <a:pPr eaLnBrk="1" hangingPunct="1">
              <a:lnSpc>
                <a:spcPct val="80000"/>
              </a:lnSpc>
            </a:pPr>
            <a:endParaRPr lang="cs-CZ" altLang="cs-CZ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Zástupný symbol pro číslo snímku 6">
            <a:extLst>
              <a:ext uri="{FF2B5EF4-FFF2-40B4-BE49-F238E27FC236}">
                <a16:creationId xmlns:a16="http://schemas.microsoft.com/office/drawing/2014/main" id="{848FE836-E37E-8AAD-74C7-F268970E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069218-C5C9-4A33-91FE-7F2D0A94304E}" type="slidenum">
              <a:rPr lang="cs-CZ" altLang="en-US"/>
              <a:pPr/>
              <a:t>25</a:t>
            </a:fld>
            <a:endParaRPr lang="cs-CZ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C0DC6D7-88A3-94E4-174A-03D9524AC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Volba vhodného rozlišení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23EF3D43-3C09-0004-8FF6-F44E080A57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29600" cy="2286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accent2"/>
                </a:solidFill>
              </a:rPr>
              <a:t>Rozlišení monitoru: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každý monitor zobrazí obrázek stejné velikosti na rozličně velikou plochu monitoru.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Obrázek o velikosti 800 x 600 bodů zobrazený na monitorech s různým rozlišením</a:t>
            </a:r>
          </a:p>
        </p:txBody>
      </p:sp>
      <p:pic>
        <p:nvPicPr>
          <p:cNvPr id="29701" name="Picture 6" descr="monitory">
            <a:extLst>
              <a:ext uri="{FF2B5EF4-FFF2-40B4-BE49-F238E27FC236}">
                <a16:creationId xmlns:a16="http://schemas.microsoft.com/office/drawing/2014/main" id="{A8D22656-F6AC-ACC5-5D7C-38345440E1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3933825"/>
            <a:ext cx="7488238" cy="2249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Zástupný symbol pro číslo snímku 5">
            <a:extLst>
              <a:ext uri="{FF2B5EF4-FFF2-40B4-BE49-F238E27FC236}">
                <a16:creationId xmlns:a16="http://schemas.microsoft.com/office/drawing/2014/main" id="{099AC6A3-5568-5399-32AB-6B04E213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94F143-8321-4411-B00C-FF883356E0E5}" type="slidenum">
              <a:rPr lang="cs-CZ" altLang="en-US"/>
              <a:pPr/>
              <a:t>26</a:t>
            </a:fld>
            <a:endParaRPr lang="cs-CZ" altLang="en-US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08F6EEB-157A-0D2A-DCBB-D3C26BC95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Barevná hloubka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1178CF-69EB-669F-4640-1D3C1BA63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573587"/>
          </a:xfrm>
        </p:spPr>
        <p:txBody>
          <a:bodyPr/>
          <a:lstStyle/>
          <a:p>
            <a:pPr marL="571500" indent="-571500" eaLnBrk="1" hangingPunct="1">
              <a:lnSpc>
                <a:spcPct val="90000"/>
              </a:lnSpc>
            </a:pPr>
            <a:r>
              <a:rPr lang="cs-CZ" altLang="cs-CZ"/>
              <a:t>je počet barev, který může nabývat každý bod obrázku.</a:t>
            </a:r>
          </a:p>
          <a:p>
            <a:pPr marL="839788" lvl="1" indent="-495300" eaLnBrk="1" hangingPunct="1">
              <a:lnSpc>
                <a:spcPct val="90000"/>
              </a:lnSpc>
              <a:buSzTx/>
              <a:buFont typeface="Wingdings" panose="05000000000000000000" pitchFamily="2" charset="2"/>
              <a:buAutoNum type="alphaUcPeriod"/>
            </a:pPr>
            <a:r>
              <a:rPr lang="cs-CZ" altLang="cs-CZ"/>
              <a:t>barevné fotografie většinou obsahují 16,7 miliónu barev (barevná hloubka </a:t>
            </a:r>
            <a:r>
              <a:rPr lang="cs-CZ" altLang="cs-CZ">
                <a:solidFill>
                  <a:schemeClr val="tx2"/>
                </a:solidFill>
              </a:rPr>
              <a:t>24 bitů</a:t>
            </a:r>
            <a:r>
              <a:rPr lang="cs-CZ" altLang="cs-CZ"/>
              <a:t> na bod - plno barevné zobrazení).</a:t>
            </a:r>
          </a:p>
          <a:p>
            <a:pPr marL="839788" lvl="1" indent="-495300" eaLnBrk="1" hangingPunct="1">
              <a:lnSpc>
                <a:spcPct val="90000"/>
              </a:lnSpc>
              <a:buSzTx/>
              <a:buFont typeface="Wingdings" panose="05000000000000000000" pitchFamily="2" charset="2"/>
              <a:buAutoNum type="alphaUcPeriod"/>
            </a:pPr>
            <a:r>
              <a:rPr lang="cs-CZ" altLang="cs-CZ"/>
              <a:t>grafické prvky na internetu mají zpravidla 256 barev (barevná hloubka </a:t>
            </a:r>
            <a:r>
              <a:rPr lang="cs-CZ" altLang="cs-CZ">
                <a:solidFill>
                  <a:schemeClr val="tx2"/>
                </a:solidFill>
              </a:rPr>
              <a:t>8 bitů</a:t>
            </a:r>
            <a:r>
              <a:rPr lang="cs-CZ" altLang="cs-CZ"/>
              <a:t> na bod).</a:t>
            </a:r>
          </a:p>
          <a:p>
            <a:pPr marL="839788" lvl="1" indent="-495300" eaLnBrk="1" hangingPunct="1">
              <a:lnSpc>
                <a:spcPct val="90000"/>
              </a:lnSpc>
              <a:buSzTx/>
              <a:buFont typeface="Wingdings" panose="05000000000000000000" pitchFamily="2" charset="2"/>
              <a:buAutoNum type="alphaUcPeriod"/>
            </a:pPr>
            <a:r>
              <a:rPr lang="cs-CZ" altLang="cs-CZ"/>
              <a:t>obrázky určené pro tisk na černobílé tiskárně lze převést do 256 stupňů šedi (8 bitů). </a:t>
            </a:r>
          </a:p>
          <a:p>
            <a:pPr marL="839788" lvl="1" indent="-495300" eaLnBrk="1" hangingPunct="1">
              <a:lnSpc>
                <a:spcPct val="90000"/>
              </a:lnSpc>
              <a:buSzTx/>
              <a:buFont typeface="Wingdings" panose="05000000000000000000" pitchFamily="2" charset="2"/>
              <a:buAutoNum type="alphaUcPeriod"/>
            </a:pPr>
            <a:r>
              <a:rPr lang="cs-CZ" altLang="cs-CZ"/>
              <a:t>faxová kvalita má pouze dvě barvy (1 bit na bod).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Zástupný symbol pro číslo snímku 8">
            <a:extLst>
              <a:ext uri="{FF2B5EF4-FFF2-40B4-BE49-F238E27FC236}">
                <a16:creationId xmlns:a16="http://schemas.microsoft.com/office/drawing/2014/main" id="{73D68105-9A9D-F8BB-3404-FA6A31CD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2B2A6C-5D51-4B0B-92A8-CA1C9D174C5F}" type="slidenum">
              <a:rPr lang="cs-CZ" altLang="en-US"/>
              <a:pPr/>
              <a:t>27</a:t>
            </a:fld>
            <a:endParaRPr lang="cs-CZ" altLang="en-US"/>
          </a:p>
        </p:txBody>
      </p:sp>
      <p:pic>
        <p:nvPicPr>
          <p:cNvPr id="31747" name="Picture 18" descr="kn01_08d2">
            <a:extLst>
              <a:ext uri="{FF2B5EF4-FFF2-40B4-BE49-F238E27FC236}">
                <a16:creationId xmlns:a16="http://schemas.microsoft.com/office/drawing/2014/main" id="{2D2CCB46-241C-B4BF-109F-32EDFC10066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6788" y="4000500"/>
            <a:ext cx="3781425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8" name="Rectangle 4">
            <a:extLst>
              <a:ext uri="{FF2B5EF4-FFF2-40B4-BE49-F238E27FC236}">
                <a16:creationId xmlns:a16="http://schemas.microsoft.com/office/drawing/2014/main" id="{E5104D22-F21E-5804-188E-99D7F8F8DC98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Barevná hloubka</a:t>
            </a:r>
          </a:p>
        </p:txBody>
      </p:sp>
      <p:pic>
        <p:nvPicPr>
          <p:cNvPr id="31749" name="Picture 9" descr="kn01_08">
            <a:extLst>
              <a:ext uri="{FF2B5EF4-FFF2-40B4-BE49-F238E27FC236}">
                <a16:creationId xmlns:a16="http://schemas.microsoft.com/office/drawing/2014/main" id="{59F4368F-B52B-32A3-F7DE-1FDE626B8414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00" y="1719263"/>
            <a:ext cx="3784600" cy="2128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0" name="Picture 10" descr="kn01_08c">
            <a:extLst>
              <a:ext uri="{FF2B5EF4-FFF2-40B4-BE49-F238E27FC236}">
                <a16:creationId xmlns:a16="http://schemas.microsoft.com/office/drawing/2014/main" id="{F7582215-62E9-2646-72ED-A3F9EF7D3A3F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5200" y="1719263"/>
            <a:ext cx="3784600" cy="2128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1" name="Picture 11" descr="kn01_08d">
            <a:extLst>
              <a:ext uri="{FF2B5EF4-FFF2-40B4-BE49-F238E27FC236}">
                <a16:creationId xmlns:a16="http://schemas.microsoft.com/office/drawing/2014/main" id="{2E0886FD-BFCE-9B84-7E95-A1C8C6C77DF3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613" y="4000500"/>
            <a:ext cx="3787775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2" name="Text Box 13">
            <a:extLst>
              <a:ext uri="{FF2B5EF4-FFF2-40B4-BE49-F238E27FC236}">
                <a16:creationId xmlns:a16="http://schemas.microsoft.com/office/drawing/2014/main" id="{09C29779-7B90-32DD-FCAC-E3DC78CF8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00213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31753" name="Text Box 14">
            <a:extLst>
              <a:ext uri="{FF2B5EF4-FFF2-40B4-BE49-F238E27FC236}">
                <a16:creationId xmlns:a16="http://schemas.microsoft.com/office/drawing/2014/main" id="{5D423735-CA1E-DEEE-696B-C7218299E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700213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31754" name="Text Box 15">
            <a:extLst>
              <a:ext uri="{FF2B5EF4-FFF2-40B4-BE49-F238E27FC236}">
                <a16:creationId xmlns:a16="http://schemas.microsoft.com/office/drawing/2014/main" id="{563874BD-409F-6BDC-6605-D9CD31798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4005263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D</a:t>
            </a:r>
          </a:p>
        </p:txBody>
      </p:sp>
      <p:sp>
        <p:nvSpPr>
          <p:cNvPr id="31755" name="Text Box 16">
            <a:extLst>
              <a:ext uri="{FF2B5EF4-FFF2-40B4-BE49-F238E27FC236}">
                <a16:creationId xmlns:a16="http://schemas.microsoft.com/office/drawing/2014/main" id="{B97B3A9B-4AFD-452C-8094-0A767016C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005263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Zástupný symbol pro číslo snímku 5">
            <a:extLst>
              <a:ext uri="{FF2B5EF4-FFF2-40B4-BE49-F238E27FC236}">
                <a16:creationId xmlns:a16="http://schemas.microsoft.com/office/drawing/2014/main" id="{6F0554E9-7BD7-AA84-47DD-C1175AE7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E3D1D9F-B656-49D6-8407-2D9922C5D5CC}" type="slidenum">
              <a:rPr lang="cs-CZ" altLang="en-US"/>
              <a:pPr/>
              <a:t>28</a:t>
            </a:fld>
            <a:endParaRPr lang="cs-CZ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421BD32-EB86-F801-407C-5846BCCC6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Barevná hloubka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3225B819-08DD-049F-7E8E-0680A20DF5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573587"/>
          </a:xfrm>
        </p:spPr>
        <p:txBody>
          <a:bodyPr/>
          <a:lstStyle/>
          <a:p>
            <a:pPr marL="571500" indent="-571500" eaLnBrk="1" hangingPunct="1"/>
            <a:r>
              <a:rPr lang="cs-CZ" altLang="cs-CZ"/>
              <a:t>V některých obrázcích se využívá takzvané indexované palety barev. </a:t>
            </a:r>
          </a:p>
          <a:p>
            <a:pPr marL="571500" indent="-571500" eaLnBrk="1" hangingPunct="1"/>
            <a:r>
              <a:rPr lang="cs-CZ" altLang="cs-CZ"/>
              <a:t>To znamená že obrázek je tvořen například 16 či 256 barvami vybranými z 16,7 miliónu barev </a:t>
            </a:r>
          </a:p>
          <a:p>
            <a:pPr marL="839788" lvl="1" indent="-495300" eaLnBrk="1" hangingPunct="1">
              <a:buSzTx/>
              <a:buFont typeface="Wingdings" panose="05000000000000000000" pitchFamily="2" charset="2"/>
              <a:buAutoNum type="alphaUcPeriod"/>
            </a:pPr>
            <a:r>
              <a:rPr lang="cs-CZ" altLang="cs-CZ"/>
              <a:t>původní obrázek 16,7 miliónu barev</a:t>
            </a:r>
          </a:p>
          <a:p>
            <a:pPr marL="839788" lvl="1" indent="-495300" eaLnBrk="1" hangingPunct="1">
              <a:buSzTx/>
              <a:buFont typeface="Wingdings" panose="05000000000000000000" pitchFamily="2" charset="2"/>
              <a:buAutoNum type="alphaUcPeriod"/>
            </a:pPr>
            <a:r>
              <a:rPr lang="cs-CZ" altLang="cs-CZ"/>
              <a:t>256 „základních“ barev </a:t>
            </a:r>
          </a:p>
          <a:p>
            <a:pPr marL="839788" lvl="1" indent="-495300" eaLnBrk="1" hangingPunct="1">
              <a:buSzTx/>
              <a:buFont typeface="Wingdings" panose="05000000000000000000" pitchFamily="2" charset="2"/>
              <a:buNone/>
            </a:pPr>
            <a:r>
              <a:rPr lang="cs-CZ" altLang="cs-CZ">
                <a:solidFill>
                  <a:schemeClr val="accent2"/>
                </a:solidFill>
              </a:rPr>
              <a:t>B1.</a:t>
            </a:r>
            <a:r>
              <a:rPr lang="cs-CZ" altLang="cs-CZ"/>
              <a:t>  256 barev z 16,7 miliónu barev</a:t>
            </a:r>
          </a:p>
          <a:p>
            <a:pPr marL="839788" lvl="1" indent="-495300" eaLnBrk="1" hangingPunct="1">
              <a:buSzTx/>
              <a:buFont typeface="Wingdings" panose="05000000000000000000" pitchFamily="2" charset="2"/>
              <a:buNone/>
            </a:pPr>
            <a:r>
              <a:rPr lang="cs-CZ" altLang="cs-CZ">
                <a:solidFill>
                  <a:schemeClr val="accent2"/>
                </a:solidFill>
              </a:rPr>
              <a:t>B2.</a:t>
            </a:r>
            <a:r>
              <a:rPr lang="cs-CZ" altLang="cs-CZ"/>
              <a:t>  16 barev z 16,7 miliónu barev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Zástupný symbol pro číslo snímku 8">
            <a:extLst>
              <a:ext uri="{FF2B5EF4-FFF2-40B4-BE49-F238E27FC236}">
                <a16:creationId xmlns:a16="http://schemas.microsoft.com/office/drawing/2014/main" id="{E5A39DB2-B1F8-1522-6A51-88BAC2A7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390CA4-CABC-4C22-ABF3-E784DF1B6C74}" type="slidenum">
              <a:rPr lang="cs-CZ" altLang="en-US"/>
              <a:pPr/>
              <a:t>29</a:t>
            </a:fld>
            <a:endParaRPr lang="cs-CZ" altLang="en-US"/>
          </a:p>
        </p:txBody>
      </p:sp>
      <p:pic>
        <p:nvPicPr>
          <p:cNvPr id="33795" name="Picture 14" descr="kn01_08b2">
            <a:extLst>
              <a:ext uri="{FF2B5EF4-FFF2-40B4-BE49-F238E27FC236}">
                <a16:creationId xmlns:a16="http://schemas.microsoft.com/office/drawing/2014/main" id="{B652F100-C689-C9E1-10FC-90B97FB1324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3613" y="4000500"/>
            <a:ext cx="3787775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6" name="Picture 13" descr="kn01_08b1">
            <a:extLst>
              <a:ext uri="{FF2B5EF4-FFF2-40B4-BE49-F238E27FC236}">
                <a16:creationId xmlns:a16="http://schemas.microsoft.com/office/drawing/2014/main" id="{69696F43-A40E-74C2-7C82-B93DC2BFA54F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613" y="4000500"/>
            <a:ext cx="3787775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7" name="Rectangle 4">
            <a:extLst>
              <a:ext uri="{FF2B5EF4-FFF2-40B4-BE49-F238E27FC236}">
                <a16:creationId xmlns:a16="http://schemas.microsoft.com/office/drawing/2014/main" id="{3D7B4A5E-D9FD-FBED-D4CE-DF69420DC7FF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Barevná hloubka</a:t>
            </a:r>
          </a:p>
        </p:txBody>
      </p:sp>
      <p:pic>
        <p:nvPicPr>
          <p:cNvPr id="33798" name="Picture 5" descr="kn01_08">
            <a:extLst>
              <a:ext uri="{FF2B5EF4-FFF2-40B4-BE49-F238E27FC236}">
                <a16:creationId xmlns:a16="http://schemas.microsoft.com/office/drawing/2014/main" id="{7DA308D6-39F4-E862-B798-140F7FB45A2B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00" y="1719263"/>
            <a:ext cx="3784600" cy="2128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9" name="Picture 6" descr="kn01_08c">
            <a:extLst>
              <a:ext uri="{FF2B5EF4-FFF2-40B4-BE49-F238E27FC236}">
                <a16:creationId xmlns:a16="http://schemas.microsoft.com/office/drawing/2014/main" id="{C7C2FFC9-ACF3-A3B3-4DD4-EFE24FF9D76B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5200" y="1719263"/>
            <a:ext cx="3784600" cy="21288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800" name="Text Box 7">
            <a:extLst>
              <a:ext uri="{FF2B5EF4-FFF2-40B4-BE49-F238E27FC236}">
                <a16:creationId xmlns:a16="http://schemas.microsoft.com/office/drawing/2014/main" id="{8FDE75FB-1D78-1750-A923-586E234A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00213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33801" name="Text Box 8">
            <a:extLst>
              <a:ext uri="{FF2B5EF4-FFF2-40B4-BE49-F238E27FC236}">
                <a16:creationId xmlns:a16="http://schemas.microsoft.com/office/drawing/2014/main" id="{E37ECEE1-03A9-F0F8-31F6-37779AE81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700213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33802" name="Text Box 9">
            <a:extLst>
              <a:ext uri="{FF2B5EF4-FFF2-40B4-BE49-F238E27FC236}">
                <a16:creationId xmlns:a16="http://schemas.microsoft.com/office/drawing/2014/main" id="{9A968AAC-B401-AD40-13DC-E448D2F44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4005263"/>
            <a:ext cx="719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B2</a:t>
            </a:r>
          </a:p>
        </p:txBody>
      </p:sp>
      <p:sp>
        <p:nvSpPr>
          <p:cNvPr id="33803" name="Text Box 10">
            <a:extLst>
              <a:ext uri="{FF2B5EF4-FFF2-40B4-BE49-F238E27FC236}">
                <a16:creationId xmlns:a16="http://schemas.microsoft.com/office/drawing/2014/main" id="{9D4925B7-C6C2-596A-0990-684DF6869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005263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B1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51F5034-0ED8-ACF0-8076-4473662A8D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Úvod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67E6D27-8032-CD75-EB40-AC83B04B90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 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Zástupný symbol pro číslo snímku 5">
            <a:extLst>
              <a:ext uri="{FF2B5EF4-FFF2-40B4-BE49-F238E27FC236}">
                <a16:creationId xmlns:a16="http://schemas.microsoft.com/office/drawing/2014/main" id="{E5C5AB62-7E9D-A5D8-BECE-D0789856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99A83B-D428-40D3-8021-26F5E44DDB24}" type="slidenum">
              <a:rPr lang="cs-CZ" altLang="en-US"/>
              <a:pPr/>
              <a:t>30</a:t>
            </a:fld>
            <a:endParaRPr lang="cs-CZ" altLang="en-US"/>
          </a:p>
        </p:txBody>
      </p:sp>
      <p:sp>
        <p:nvSpPr>
          <p:cNvPr id="34819" name="Rectangle 25">
            <a:extLst>
              <a:ext uri="{FF2B5EF4-FFF2-40B4-BE49-F238E27FC236}">
                <a16:creationId xmlns:a16="http://schemas.microsoft.com/office/drawing/2014/main" id="{4E7A9421-C941-F2A9-3B4C-3B80D5C06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Barevná hloubka</a:t>
            </a:r>
          </a:p>
        </p:txBody>
      </p:sp>
      <p:graphicFrame>
        <p:nvGraphicFramePr>
          <p:cNvPr id="99386" name="Group 58">
            <a:extLst>
              <a:ext uri="{FF2B5EF4-FFF2-40B4-BE49-F238E27FC236}">
                <a16:creationId xmlns:a16="http://schemas.microsoft.com/office/drawing/2014/main" id="{09FE70AA-B860-B5B7-0E9E-9407F9A016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773238"/>
          <a:ext cx="8229600" cy="3960814"/>
        </p:xfrm>
        <a:graphic>
          <a:graphicData uri="http://schemas.openxmlformats.org/drawingml/2006/table">
            <a:tbl>
              <a:tblPr/>
              <a:tblGrid>
                <a:gridCol w="439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9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Počet barev v obrázku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Barevná hloubka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potřebné množství bajtů na každý bod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16,7 mil. (2</a:t>
                      </a:r>
                      <a:r>
                        <a:rPr kumimoji="0" lang="cs-CZ" sz="2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 barev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24 bitů/bod = 3B/bod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65 535 (2</a:t>
                      </a:r>
                      <a:r>
                        <a:rPr kumimoji="0" lang="cs-CZ" sz="2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 barev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 bitů/bod = 2B/bod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256 (2</a:t>
                      </a:r>
                      <a:r>
                        <a:rPr kumimoji="0" lang="cs-CZ" sz="2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 barev (stupňů šedi)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 bitů/bod = 1B/bod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 (2</a:t>
                      </a:r>
                      <a:r>
                        <a:rPr kumimoji="0" lang="cs-CZ" sz="2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 barev (stupňů šedi)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 bitů/bod = 1/2 B/bod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 (2</a:t>
                      </a:r>
                      <a:r>
                        <a:rPr kumimoji="0" lang="cs-CZ" sz="26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 barev (stupňů šedi)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 bit/bod = 1/8 B/bod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Zástupný symbol pro číslo snímku 5">
            <a:extLst>
              <a:ext uri="{FF2B5EF4-FFF2-40B4-BE49-F238E27FC236}">
                <a16:creationId xmlns:a16="http://schemas.microsoft.com/office/drawing/2014/main" id="{05E6F27D-2AEF-B604-47C2-F23D3638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500280-CC9B-439C-848C-F60A0BE67B7E}" type="slidenum">
              <a:rPr lang="cs-CZ" altLang="en-US"/>
              <a:pPr/>
              <a:t>31</a:t>
            </a:fld>
            <a:endParaRPr lang="cs-CZ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3C2A889D-6CBF-8DC4-0938-CD49138725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Velikost souboru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5ED4C07-D778-39E5-8470-78C65ED367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 sz="5600" b="1">
                <a:solidFill>
                  <a:schemeClr val="accent2"/>
                </a:solidFill>
              </a:rPr>
              <a:t>	</a:t>
            </a:r>
            <a:r>
              <a:rPr lang="cs-CZ" altLang="cs-CZ" sz="5000" b="1">
                <a:solidFill>
                  <a:schemeClr val="accent2"/>
                </a:solidFill>
              </a:rPr>
              <a:t>Velikost souboru </a:t>
            </a:r>
            <a:br>
              <a:rPr lang="cs-CZ" altLang="cs-CZ" sz="5000" b="1">
                <a:solidFill>
                  <a:schemeClr val="accent2"/>
                </a:solidFill>
              </a:rPr>
            </a:br>
            <a:r>
              <a:rPr lang="cs-CZ" altLang="cs-CZ" sz="5600" b="1"/>
              <a:t>=</a:t>
            </a:r>
            <a:r>
              <a:rPr lang="cs-CZ" altLang="cs-CZ" sz="4600" b="1"/>
              <a:t> </a:t>
            </a:r>
            <a:r>
              <a:rPr lang="cs-CZ" altLang="cs-CZ" sz="5000" b="1"/>
              <a:t>počet bodů</a:t>
            </a:r>
            <a:br>
              <a:rPr lang="cs-CZ" altLang="cs-CZ" sz="5000" b="1"/>
            </a:br>
            <a:r>
              <a:rPr lang="cs-CZ" altLang="cs-CZ" sz="5000" b="1"/>
              <a:t> </a:t>
            </a:r>
            <a:r>
              <a:rPr lang="cs-CZ" altLang="cs-CZ" sz="4200" b="1"/>
              <a:t>x </a:t>
            </a:r>
            <a:r>
              <a:rPr lang="cs-CZ" altLang="cs-CZ" sz="5000" b="1"/>
              <a:t>počet bodů</a:t>
            </a:r>
            <a:br>
              <a:rPr lang="cs-CZ" altLang="cs-CZ" sz="5000" b="1"/>
            </a:br>
            <a:r>
              <a:rPr lang="cs-CZ" altLang="cs-CZ" sz="5000" b="1"/>
              <a:t> </a:t>
            </a:r>
            <a:r>
              <a:rPr lang="cs-CZ" altLang="cs-CZ" sz="4200" b="1"/>
              <a:t>x </a:t>
            </a:r>
            <a:r>
              <a:rPr lang="cs-CZ" altLang="cs-CZ" sz="5000" b="1"/>
              <a:t>barevná hloubka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 i="1">
                <a:solidFill>
                  <a:schemeClr val="hlink"/>
                </a:solidFill>
              </a:rPr>
              <a:t>Velikost uloženého souboru může být menší, protože ve většině formátů souborů se ukládá obrázek komprimovaný.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Zástupný symbol pro číslo snímku 5">
            <a:extLst>
              <a:ext uri="{FF2B5EF4-FFF2-40B4-BE49-F238E27FC236}">
                <a16:creationId xmlns:a16="http://schemas.microsoft.com/office/drawing/2014/main" id="{041F1580-0412-853D-B76F-040F1638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4C7240-F15A-4CBD-8014-88036EBF3654}" type="slidenum">
              <a:rPr lang="cs-CZ" altLang="en-US"/>
              <a:pPr/>
              <a:t>32</a:t>
            </a:fld>
            <a:endParaRPr lang="cs-CZ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79760DE4-18E5-4848-E973-1E298C5CA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Velikost souboru</a:t>
            </a:r>
          </a:p>
        </p:txBody>
      </p:sp>
      <p:graphicFrame>
        <p:nvGraphicFramePr>
          <p:cNvPr id="101482" name="Group 106">
            <a:extLst>
              <a:ext uri="{FF2B5EF4-FFF2-40B4-BE49-F238E27FC236}">
                <a16:creationId xmlns:a16="http://schemas.microsoft.com/office/drawing/2014/main" id="{F7007488-694D-C31C-B2A0-20ABFEAFB66D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1042988" y="2636838"/>
          <a:ext cx="7058025" cy="2940052"/>
        </p:xfrm>
        <a:graphic>
          <a:graphicData uri="http://schemas.openxmlformats.org/drawingml/2006/table">
            <a:tbl>
              <a:tblPr/>
              <a:tblGrid>
                <a:gridCol w="196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 bitů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256 stavů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 KB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kumimoji="0" lang="cs-CZ" sz="3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 </a:t>
                      </a: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1024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 MB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kumimoji="0" lang="cs-CZ" sz="3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20 </a:t>
                      </a: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1048576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 GB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kumimoji="0" lang="cs-CZ" sz="3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30 </a:t>
                      </a: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1073741824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890" name="Text Box 107">
            <a:extLst>
              <a:ext uri="{FF2B5EF4-FFF2-40B4-BE49-F238E27FC236}">
                <a16:creationId xmlns:a16="http://schemas.microsoft.com/office/drawing/2014/main" id="{242B25C2-3A41-3ABC-EC5C-DDBA593EC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844675"/>
            <a:ext cx="568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cs-CZ" altLang="cs-CZ"/>
          </a:p>
        </p:txBody>
      </p:sp>
      <p:sp>
        <p:nvSpPr>
          <p:cNvPr id="36891" name="Text Box 108">
            <a:extLst>
              <a:ext uri="{FF2B5EF4-FFF2-40B4-BE49-F238E27FC236}">
                <a16:creationId xmlns:a16="http://schemas.microsoft.com/office/drawing/2014/main" id="{2081AA20-CD7D-5493-1B86-B6780009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773238"/>
            <a:ext cx="6767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3200" b="1">
                <a:solidFill>
                  <a:schemeClr val="accent2"/>
                </a:solidFill>
              </a:rPr>
              <a:t>Převody jednotek velikosti paměti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Zástupný symbol pro číslo snímku 5">
            <a:extLst>
              <a:ext uri="{FF2B5EF4-FFF2-40B4-BE49-F238E27FC236}">
                <a16:creationId xmlns:a16="http://schemas.microsoft.com/office/drawing/2014/main" id="{B00559EB-8F2F-FAD7-F054-B7AF2BDF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D8C96C-D49E-425F-A409-919CB9BC1BC3}" type="slidenum">
              <a:rPr lang="cs-CZ" altLang="en-US"/>
              <a:pPr/>
              <a:t>33</a:t>
            </a:fld>
            <a:endParaRPr lang="cs-CZ" altLang="en-U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D5DAC2C-C649-BF32-9DC1-116D52B9A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Příklad 1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56409128-C213-4E6D-AAB3-5F9F9BCAF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3400"/>
              <a:t>Vypočtěte velikost obrázku (v bytech), jestliže:</a:t>
            </a:r>
          </a:p>
          <a:p>
            <a:pPr lvl="1" eaLnBrk="1" hangingPunct="1"/>
            <a:r>
              <a:rPr lang="cs-CZ" altLang="cs-CZ" sz="3400"/>
              <a:t>obrázek má: 640 x 480 bodů</a:t>
            </a:r>
          </a:p>
          <a:p>
            <a:pPr lvl="1" eaLnBrk="1" hangingPunct="1"/>
            <a:r>
              <a:rPr lang="cs-CZ" altLang="cs-CZ" sz="3400"/>
              <a:t>barevná hloubka: 256 odstínů šedi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z="3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Zástupný symbol pro číslo snímku 5">
            <a:extLst>
              <a:ext uri="{FF2B5EF4-FFF2-40B4-BE49-F238E27FC236}">
                <a16:creationId xmlns:a16="http://schemas.microsoft.com/office/drawing/2014/main" id="{95FFD68C-31FC-A58E-1D1C-532AD5CA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461117-0DF1-4051-9108-980F8601EE24}" type="slidenum">
              <a:rPr lang="cs-CZ" altLang="en-US"/>
              <a:pPr/>
              <a:t>34</a:t>
            </a:fld>
            <a:endParaRPr lang="cs-CZ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D243ED3-28BB-0837-6EFB-B4A801AF1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Příklad 1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B7D8A9DA-DAAE-75D0-8651-EA511FFA5F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302125"/>
          </a:xfrm>
        </p:spPr>
        <p:txBody>
          <a:bodyPr/>
          <a:lstStyle/>
          <a:p>
            <a:pPr eaLnBrk="1" hangingPunct="1"/>
            <a:r>
              <a:rPr lang="cs-CZ" altLang="cs-CZ"/>
              <a:t>obrázek má: 640 x 480 bodů</a:t>
            </a:r>
          </a:p>
          <a:p>
            <a:pPr eaLnBrk="1" hangingPunct="1"/>
            <a:r>
              <a:rPr lang="cs-CZ" altLang="cs-CZ"/>
              <a:t>barevná hloubka: 256 odstínů šedi</a:t>
            </a:r>
          </a:p>
          <a:p>
            <a:pPr eaLnBrk="1" hangingPunct="1"/>
            <a:endParaRPr lang="cs-CZ" altLang="cs-CZ" b="1">
              <a:solidFill>
                <a:schemeClr val="accent2"/>
              </a:solidFill>
            </a:endParaRPr>
          </a:p>
          <a:p>
            <a:pPr eaLnBrk="1" hangingPunct="1"/>
            <a:r>
              <a:rPr lang="cs-CZ" altLang="cs-CZ" b="1">
                <a:solidFill>
                  <a:schemeClr val="accent2"/>
                </a:solidFill>
              </a:rPr>
              <a:t>Výpočet:</a:t>
            </a:r>
          </a:p>
          <a:p>
            <a:pPr lvl="1" eaLnBrk="1" hangingPunct="1"/>
            <a:r>
              <a:rPr lang="cs-CZ" altLang="cs-CZ" sz="3000"/>
              <a:t>počet bodů: 640 * 480 = 307 200 bodů</a:t>
            </a:r>
          </a:p>
          <a:p>
            <a:pPr lvl="1" eaLnBrk="1" hangingPunct="1"/>
            <a:r>
              <a:rPr lang="cs-CZ" altLang="cs-CZ" sz="3000"/>
              <a:t>každý bod: (viz. tabulka) 1B / 1bod</a:t>
            </a:r>
          </a:p>
          <a:p>
            <a:pPr lvl="1" eaLnBrk="1" hangingPunct="1"/>
            <a:r>
              <a:rPr lang="cs-CZ" altLang="cs-CZ" sz="3000"/>
              <a:t>307 200 * 1 = 307 200 B </a:t>
            </a:r>
            <a:r>
              <a:rPr lang="cs-CZ" altLang="cs-CZ" sz="3000">
                <a:cs typeface="Arial" panose="020B0604020202020204" pitchFamily="34" charset="0"/>
              </a:rPr>
              <a:t>≈</a:t>
            </a:r>
            <a:r>
              <a:rPr lang="cs-CZ" altLang="cs-CZ" sz="3000"/>
              <a:t> 307 KB</a:t>
            </a:r>
            <a:endParaRPr lang="cs-CZ" altLang="cs-CZ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Zástupný symbol pro číslo snímku 5">
            <a:extLst>
              <a:ext uri="{FF2B5EF4-FFF2-40B4-BE49-F238E27FC236}">
                <a16:creationId xmlns:a16="http://schemas.microsoft.com/office/drawing/2014/main" id="{82E89867-FCA1-B8DD-30C3-F6894E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F8545C-B289-413E-BDFF-0230A05D4A95}" type="slidenum">
              <a:rPr lang="cs-CZ" altLang="en-US"/>
              <a:pPr/>
              <a:t>35</a:t>
            </a:fld>
            <a:endParaRPr lang="cs-CZ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DA9212D-3277-55C9-EAD1-A19CEC7D25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Příklad 2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07D44F4-6563-29DB-23C9-89637A6EF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302125"/>
          </a:xfrm>
        </p:spPr>
        <p:txBody>
          <a:bodyPr/>
          <a:lstStyle/>
          <a:p>
            <a:pPr eaLnBrk="1" hangingPunct="1"/>
            <a:r>
              <a:rPr lang="cs-CZ" altLang="cs-CZ" sz="3400"/>
              <a:t>Jak velký bude v paměti počítače barevný obrázek o velikosti 15 x 10 cm naskenovaný při kvalitě 600dpi?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Zástupný symbol pro číslo snímku 5">
            <a:extLst>
              <a:ext uri="{FF2B5EF4-FFF2-40B4-BE49-F238E27FC236}">
                <a16:creationId xmlns:a16="http://schemas.microsoft.com/office/drawing/2014/main" id="{890F44E5-6676-10E8-3C30-AC3CDA81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CED5F8-A83F-4AF6-AFFF-9F80FC227E85}" type="slidenum">
              <a:rPr lang="cs-CZ" altLang="en-US"/>
              <a:pPr/>
              <a:t>36</a:t>
            </a:fld>
            <a:endParaRPr lang="cs-CZ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6D1A635-8845-0838-F8EA-DF6841D31A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Příklad 2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1B55FC71-C81C-0097-8C7C-7011DB8EBC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484313"/>
            <a:ext cx="8569325" cy="4537075"/>
          </a:xfrm>
        </p:spPr>
        <p:txBody>
          <a:bodyPr/>
          <a:lstStyle/>
          <a:p>
            <a:pPr eaLnBrk="1" hangingPunct="1"/>
            <a:r>
              <a:rPr lang="cs-CZ" altLang="cs-CZ"/>
              <a:t>velikost 15 x 10 cm; 600 dpi; 24 bitů = 3 B</a:t>
            </a:r>
          </a:p>
          <a:p>
            <a:pPr eaLnBrk="1" hangingPunct="1"/>
            <a:r>
              <a:rPr lang="cs-CZ" altLang="cs-CZ" b="1">
                <a:solidFill>
                  <a:schemeClr val="accent2"/>
                </a:solidFill>
              </a:rPr>
              <a:t>Výpočet:</a:t>
            </a:r>
          </a:p>
          <a:p>
            <a:pPr lvl="2" eaLnBrk="1" hangingPunct="1"/>
            <a:r>
              <a:rPr lang="cs-CZ" altLang="cs-CZ" sz="3000"/>
              <a:t>15 x 10 cm = 5,90“ x 3,94“ </a:t>
            </a:r>
          </a:p>
          <a:p>
            <a:pPr lvl="1" eaLnBrk="1" hangingPunct="1"/>
            <a:r>
              <a:rPr lang="cs-CZ" altLang="cs-CZ" sz="3000"/>
              <a:t>počet bodů:</a:t>
            </a:r>
          </a:p>
          <a:p>
            <a:pPr lvl="2" eaLnBrk="1" hangingPunct="1"/>
            <a:r>
              <a:rPr lang="cs-CZ" altLang="cs-CZ" sz="3000"/>
              <a:t>5,90“ * 600 dpi = 3543 bodů</a:t>
            </a:r>
          </a:p>
          <a:p>
            <a:pPr lvl="2" eaLnBrk="1" hangingPunct="1"/>
            <a:r>
              <a:rPr lang="cs-CZ" altLang="cs-CZ" sz="3000"/>
              <a:t>3,94“ * 600 dpi = 2362 bodů</a:t>
            </a:r>
          </a:p>
          <a:p>
            <a:pPr lvl="1" eaLnBrk="1" hangingPunct="1"/>
            <a:r>
              <a:rPr lang="cs-CZ" altLang="cs-CZ" sz="3000"/>
              <a:t>velikost obrázku: </a:t>
            </a:r>
          </a:p>
          <a:p>
            <a:pPr lvl="2" eaLnBrk="1" hangingPunct="1"/>
            <a:r>
              <a:rPr lang="cs-CZ" altLang="cs-CZ" sz="3000"/>
              <a:t>3543 * 2362 * 3  = 25105698B </a:t>
            </a:r>
            <a:r>
              <a:rPr lang="cs-CZ" altLang="cs-CZ" sz="3000">
                <a:cs typeface="Arial" panose="020B0604020202020204" pitchFamily="34" charset="0"/>
              </a:rPr>
              <a:t>≈ 23,94 MB</a:t>
            </a:r>
            <a:endParaRPr lang="cs-CZ" altLang="cs-CZ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Zástupný symbol pro číslo snímku 5">
            <a:extLst>
              <a:ext uri="{FF2B5EF4-FFF2-40B4-BE49-F238E27FC236}">
                <a16:creationId xmlns:a16="http://schemas.microsoft.com/office/drawing/2014/main" id="{7C8C0EE3-57FB-40C8-7720-266DC673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0F5155-F998-4241-A334-4EB85C9C74C0}" type="slidenum">
              <a:rPr lang="cs-CZ" altLang="en-US"/>
              <a:pPr/>
              <a:t>37</a:t>
            </a:fld>
            <a:endParaRPr lang="cs-CZ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C10762B-46A9-B145-F4DB-6422E2A4D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Příklad 3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B4021436-2743-3A84-4476-10EBF48A3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3400"/>
              <a:t>Jak velký lze vytisknout barevný obrázek pořízený digitálním fotoaparátem s rozlišením 2Mpx?</a:t>
            </a:r>
          </a:p>
          <a:p>
            <a:pPr eaLnBrk="1" hangingPunct="1"/>
            <a:r>
              <a:rPr lang="cs-CZ" altLang="cs-CZ" sz="3400"/>
              <a:t>Poměr stran je 4:3</a:t>
            </a:r>
          </a:p>
          <a:p>
            <a:pPr eaLnBrk="1" hangingPunct="1"/>
            <a:r>
              <a:rPr lang="cs-CZ" altLang="cs-CZ" sz="3400"/>
              <a:t>Požadovaná kvalita je 300dpi.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Zástupný symbol pro číslo snímku 5">
            <a:extLst>
              <a:ext uri="{FF2B5EF4-FFF2-40B4-BE49-F238E27FC236}">
                <a16:creationId xmlns:a16="http://schemas.microsoft.com/office/drawing/2014/main" id="{14CD91AD-A84D-181F-4C11-BCA7BC0A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25BAC3-58EC-473E-A720-C184E3B27745}" type="slidenum">
              <a:rPr lang="cs-CZ" altLang="en-US"/>
              <a:pPr/>
              <a:t>38</a:t>
            </a:fld>
            <a:endParaRPr lang="cs-CZ" altLang="en-US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5A6A7CF8-8292-057E-44A7-A443663CAC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Příklad 3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195BBA4C-218A-BAE3-DCD1-796362347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/>
              <a:t>2Mpx</a:t>
            </a:r>
            <a:r>
              <a:rPr lang="en-US" altLang="cs-CZ"/>
              <a:t> </a:t>
            </a:r>
            <a:r>
              <a:rPr lang="cs-CZ" altLang="cs-CZ"/>
              <a:t>(</a:t>
            </a:r>
            <a:r>
              <a:rPr lang="en-US" altLang="cs-CZ"/>
              <a:t>4:3</a:t>
            </a:r>
            <a:r>
              <a:rPr lang="cs-CZ" altLang="cs-CZ"/>
              <a:t>)</a:t>
            </a:r>
            <a:r>
              <a:rPr lang="en-US" altLang="cs-CZ"/>
              <a:t>; 300dpi</a:t>
            </a:r>
            <a:r>
              <a:rPr lang="en-US" altLang="cs-CZ" b="1"/>
              <a:t> </a:t>
            </a:r>
            <a:endParaRPr lang="cs-CZ" altLang="cs-CZ" b="1"/>
          </a:p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accent2"/>
                </a:solidFill>
              </a:rPr>
              <a:t>Výpočet: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3000"/>
              <a:t>2 000 000 = 4x * 3x = 12x</a:t>
            </a:r>
            <a:r>
              <a:rPr lang="cs-CZ" altLang="cs-CZ" sz="3000" baseline="30000"/>
              <a:t>2</a:t>
            </a:r>
            <a:r>
              <a:rPr lang="cs-CZ" altLang="cs-CZ" sz="3000"/>
              <a:t> =&gt; x = 408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3000"/>
              <a:t>Velikost obrázku:</a:t>
            </a:r>
            <a:r>
              <a:rPr lang="cs-CZ" altLang="cs-CZ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z="2800"/>
              <a:t>408 * 4 = </a:t>
            </a:r>
            <a:r>
              <a:rPr lang="cs-CZ" altLang="cs-CZ" sz="2800">
                <a:solidFill>
                  <a:schemeClr val="accent2"/>
                </a:solidFill>
              </a:rPr>
              <a:t>1632</a:t>
            </a:r>
            <a:r>
              <a:rPr lang="cs-CZ" altLang="cs-CZ" sz="2800"/>
              <a:t> bodů 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z="2800"/>
              <a:t>408 * 3 = </a:t>
            </a:r>
            <a:r>
              <a:rPr lang="cs-CZ" altLang="cs-CZ" sz="2800">
                <a:solidFill>
                  <a:schemeClr val="accent2"/>
                </a:solidFill>
              </a:rPr>
              <a:t>1224</a:t>
            </a:r>
            <a:r>
              <a:rPr lang="cs-CZ" altLang="cs-CZ" sz="2800"/>
              <a:t> bodů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z="2800"/>
              <a:t>1632 / 300 * 2,54 = 13,82 cm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z="2800"/>
              <a:t>1224 / 300 * 2,54 = 10,36 cm</a:t>
            </a:r>
            <a:endParaRPr lang="cs-CZ" altLang="cs-CZ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EB3D7F5B-9E41-F003-8CFB-EBDDE48A301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Formáty souborů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42B4A5F-9342-F993-F7D2-562CF1A3C4C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 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Zástupný symbol pro číslo snímku 5">
            <a:extLst>
              <a:ext uri="{FF2B5EF4-FFF2-40B4-BE49-F238E27FC236}">
                <a16:creationId xmlns:a16="http://schemas.microsoft.com/office/drawing/2014/main" id="{1F303257-DF1E-6720-60BA-EAE41416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D1D171-09F6-4089-B2B1-2B1ADD3FDDB3}" type="slidenum">
              <a:rPr lang="cs-CZ" altLang="en-US"/>
              <a:pPr/>
              <a:t>4</a:t>
            </a:fld>
            <a:endParaRPr lang="cs-CZ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665F4B0-0036-20E5-515B-585F981BF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Počítačová grafika 	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34674591-94CF-0F59-1DF4-0740630DD1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b="1">
                <a:solidFill>
                  <a:schemeClr val="accent2"/>
                </a:solidFill>
              </a:rPr>
              <a:t>Počítačová grafika</a:t>
            </a:r>
            <a:r>
              <a:rPr lang="cs-CZ" altLang="cs-CZ"/>
              <a:t> je obor který používá počítače:</a:t>
            </a:r>
          </a:p>
          <a:p>
            <a:pPr lvl="1" eaLnBrk="1" hangingPunct="1"/>
            <a:r>
              <a:rPr lang="cs-CZ" altLang="cs-CZ" sz="3000"/>
              <a:t>na vytváření umělých obrázků.</a:t>
            </a:r>
          </a:p>
          <a:p>
            <a:pPr lvl="1" eaLnBrk="1" hangingPunct="1"/>
            <a:r>
              <a:rPr lang="cs-CZ" altLang="cs-CZ" sz="3000"/>
              <a:t>na úpravu informací nasnímaných </a:t>
            </a:r>
            <a:br>
              <a:rPr lang="cs-CZ" altLang="cs-CZ" sz="3000"/>
            </a:br>
            <a:r>
              <a:rPr lang="cs-CZ" altLang="cs-CZ" sz="3000"/>
              <a:t>z reálného světa (například digitální fotografie a jejich úprava).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Zástupný symbol pro číslo snímku 5">
            <a:extLst>
              <a:ext uri="{FF2B5EF4-FFF2-40B4-BE49-F238E27FC236}">
                <a16:creationId xmlns:a16="http://schemas.microsoft.com/office/drawing/2014/main" id="{B396622F-CDE6-BC55-E542-19D34187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1EF5B9-8325-4B00-A3CE-69ACEC3CE4AE}" type="slidenum">
              <a:rPr lang="cs-CZ" altLang="en-US"/>
              <a:pPr/>
              <a:t>40</a:t>
            </a:fld>
            <a:endParaRPr lang="cs-CZ" altLang="en-US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7047DD39-17C5-2729-D55C-1BF0370D0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Formáty souborů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B081BC28-FBB8-41CC-72FB-6BAF353613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446587"/>
          </a:xfrm>
        </p:spPr>
        <p:txBody>
          <a:bodyPr/>
          <a:lstStyle/>
          <a:p>
            <a:pPr eaLnBrk="1" hangingPunct="1"/>
            <a:r>
              <a:rPr lang="cs-CZ" altLang="cs-CZ"/>
              <a:t>Pro ukládání rastrových obrázků se používá řada typů formátů grafických souborů. </a:t>
            </a:r>
          </a:p>
          <a:p>
            <a:pPr eaLnBrk="1" hangingPunct="1"/>
            <a:r>
              <a:rPr lang="cs-CZ" altLang="cs-CZ"/>
              <a:t>Jednotlivé formáty se liší způsobem uložení dat, počtem barev, druhem komprese… </a:t>
            </a:r>
          </a:p>
          <a:p>
            <a:pPr eaLnBrk="1" hangingPunct="1"/>
            <a:r>
              <a:rPr lang="cs-CZ" altLang="cs-CZ"/>
              <a:t>Mezi nejběžnější rastrové formáty patří: </a:t>
            </a:r>
            <a:r>
              <a:rPr lang="cs-CZ" altLang="cs-CZ">
                <a:solidFill>
                  <a:schemeClr val="tx2"/>
                </a:solidFill>
              </a:rPr>
              <a:t>gif, jpg, png, xpm, tiff, tga, mpeg, ps, pdf, pcx, bmp, xcf, psd, …</a:t>
            </a:r>
            <a:r>
              <a:rPr lang="cs-CZ" altLang="cs-CZ"/>
              <a:t> </a:t>
            </a:r>
          </a:p>
          <a:p>
            <a:pPr eaLnBrk="1" hangingPunct="1"/>
            <a:r>
              <a:rPr lang="cs-CZ" altLang="cs-CZ"/>
              <a:t>Existuje však množství dalších formátů, které se používají v různých aplikacích.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Zástupný symbol pro číslo snímku 5">
            <a:extLst>
              <a:ext uri="{FF2B5EF4-FFF2-40B4-BE49-F238E27FC236}">
                <a16:creationId xmlns:a16="http://schemas.microsoft.com/office/drawing/2014/main" id="{C212A8F6-2B69-3963-6B74-54EF3EC3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281B31-DA9E-46AE-9A37-DCAF1E058819}" type="slidenum">
              <a:rPr lang="cs-CZ" altLang="en-US"/>
              <a:pPr/>
              <a:t>41</a:t>
            </a:fld>
            <a:endParaRPr lang="cs-CZ" altLang="en-US"/>
          </a:p>
        </p:txBody>
      </p:sp>
      <p:sp>
        <p:nvSpPr>
          <p:cNvPr id="1038" name="Rectangle 2">
            <a:extLst>
              <a:ext uri="{FF2B5EF4-FFF2-40B4-BE49-F238E27FC236}">
                <a16:creationId xmlns:a16="http://schemas.microsoft.com/office/drawing/2014/main" id="{54F460A5-5D12-54E3-F30E-F742F0F75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Formáty souborů - rozdělení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02D007D-BBE4-2150-ECE6-A793F8ED686D}"/>
              </a:ext>
            </a:extLst>
          </p:cNvPr>
          <p:cNvGraphicFramePr/>
          <p:nvPr/>
        </p:nvGraphicFramePr>
        <p:xfrm>
          <a:off x="431800" y="1773238"/>
          <a:ext cx="8208963" cy="430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Zástupný symbol pro číslo snímku 5">
            <a:extLst>
              <a:ext uri="{FF2B5EF4-FFF2-40B4-BE49-F238E27FC236}">
                <a16:creationId xmlns:a16="http://schemas.microsoft.com/office/drawing/2014/main" id="{6622889D-A74D-C590-7A12-5A03003A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0CF975-9DF8-475F-B679-EC6EFE8DA6E9}" type="slidenum">
              <a:rPr lang="cs-CZ" altLang="en-US"/>
              <a:pPr/>
              <a:t>42</a:t>
            </a:fld>
            <a:endParaRPr lang="cs-CZ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3535ABDE-7776-1A92-2999-8D4E8357B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Nekomprimované soubory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64413BC4-315D-C154-8C22-B031551E4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5894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/>
              <a:t>Jednotlivé body jsou uloženy přímo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tx2"/>
                </a:solidFill>
              </a:rPr>
              <a:t>Výhody: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primitivní algoritmus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kvalita obrázku se nemění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tx2"/>
                </a:solidFill>
              </a:rPr>
              <a:t>Nevýhody: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datově velký soubor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tx2"/>
                </a:solidFill>
              </a:rPr>
              <a:t>Příklad: </a:t>
            </a:r>
            <a:r>
              <a:rPr lang="cs-CZ" altLang="cs-CZ" b="1">
                <a:solidFill>
                  <a:schemeClr val="accent2"/>
                </a:solidFill>
              </a:rPr>
              <a:t>BMP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bitmapy používané v MS Windows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obrázky ve formátu BMP mohou mít 2, 16, 256 </a:t>
            </a:r>
            <a:br>
              <a:rPr lang="cs-CZ" altLang="cs-CZ"/>
            </a:br>
            <a:r>
              <a:rPr lang="cs-CZ" altLang="cs-CZ"/>
              <a:t>a nebo 16.7 milionů barev.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Zástupný symbol pro číslo snímku 5">
            <a:extLst>
              <a:ext uri="{FF2B5EF4-FFF2-40B4-BE49-F238E27FC236}">
                <a16:creationId xmlns:a16="http://schemas.microsoft.com/office/drawing/2014/main" id="{2BD75204-9E45-2F4A-302D-187B902A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DD90D2-FDC5-48D7-95BF-6258B4C61390}" type="slidenum">
              <a:rPr lang="cs-CZ" altLang="en-US"/>
              <a:pPr/>
              <a:t>43</a:t>
            </a:fld>
            <a:endParaRPr lang="cs-CZ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C7001C2-AD6C-DD59-422E-80D71F241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Komprimované soubory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EF86DD5-47B3-7438-42E7-64214E046C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537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/>
              <a:t>Pro uložení jednotlivých bodů se používá komprimačního algoritmu.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b="1">
                <a:solidFill>
                  <a:schemeClr val="tx2"/>
                </a:solidFill>
              </a:rPr>
              <a:t>Výhody: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3000"/>
              <a:t>menší velikost výsledného souboru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b="1">
                <a:solidFill>
                  <a:schemeClr val="tx2"/>
                </a:solidFill>
              </a:rPr>
              <a:t>Nevýhody: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3000"/>
              <a:t>může se zhoršit kvalita obrázku (ztrátová)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3000"/>
              <a:t>složitější algoritmus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3000"/>
              <a:t>některé algoritmy jsou chráněny licencí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400" i="1">
                <a:solidFill>
                  <a:schemeClr val="hlink"/>
                </a:solidFill>
              </a:rPr>
              <a:t>Poznámka: komprimované soubory nelze dále úspěšně komprimovat pomocí komprimačních programů.</a:t>
            </a:r>
          </a:p>
          <a:p>
            <a:pPr lvl="1" eaLnBrk="1" hangingPunct="1">
              <a:lnSpc>
                <a:spcPct val="80000"/>
              </a:lnSpc>
            </a:pPr>
            <a:endParaRPr lang="cs-CZ" altLang="cs-CZ" sz="2200"/>
          </a:p>
          <a:p>
            <a:pPr eaLnBrk="1" hangingPunct="1">
              <a:lnSpc>
                <a:spcPct val="80000"/>
              </a:lnSpc>
            </a:pPr>
            <a:endParaRPr lang="cs-CZ" altLang="cs-CZ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Zástupný symbol pro číslo snímku 5">
            <a:extLst>
              <a:ext uri="{FF2B5EF4-FFF2-40B4-BE49-F238E27FC236}">
                <a16:creationId xmlns:a16="http://schemas.microsoft.com/office/drawing/2014/main" id="{04FE40D8-8B62-E677-F31D-5F0DEA80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943275-8469-47F2-8FBF-D04105E182A6}" type="slidenum">
              <a:rPr lang="cs-CZ" altLang="en-US"/>
              <a:pPr/>
              <a:t>44</a:t>
            </a:fld>
            <a:endParaRPr lang="cs-CZ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57E9F2-5768-90F2-3F4A-A1521FEA2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Komprimované soubory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50A70341-6533-DCD7-67E4-4BFF4A7CBC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b="1">
                <a:solidFill>
                  <a:schemeClr val="accent2"/>
                </a:solidFill>
              </a:rPr>
              <a:t>Ztrátová komprimace</a:t>
            </a:r>
          </a:p>
          <a:p>
            <a:pPr lvl="1" eaLnBrk="1" hangingPunct="1"/>
            <a:r>
              <a:rPr lang="cs-CZ" altLang="cs-CZ"/>
              <a:t>dochází k nepatrným úpravám obrázků</a:t>
            </a:r>
          </a:p>
          <a:p>
            <a:pPr lvl="1" eaLnBrk="1" hangingPunct="1"/>
            <a:r>
              <a:rPr lang="cs-CZ" altLang="cs-CZ"/>
              <a:t>viditelná změna může vzniknout při opakovaném uložení stejného obrázku několikrát za sebou </a:t>
            </a:r>
          </a:p>
          <a:p>
            <a:pPr lvl="1" eaLnBrk="1" hangingPunct="1"/>
            <a:r>
              <a:rPr lang="cs-CZ" altLang="cs-CZ"/>
              <a:t>komprimační poměr až 1:50 </a:t>
            </a:r>
          </a:p>
          <a:p>
            <a:pPr eaLnBrk="1" hangingPunct="1"/>
            <a:r>
              <a:rPr lang="cs-CZ" altLang="cs-CZ" b="1">
                <a:solidFill>
                  <a:schemeClr val="tx2"/>
                </a:solidFill>
              </a:rPr>
              <a:t>Příklad:</a:t>
            </a:r>
          </a:p>
          <a:p>
            <a:pPr lvl="1" eaLnBrk="1" hangingPunct="1"/>
            <a:r>
              <a:rPr lang="cs-CZ" altLang="cs-CZ" b="1">
                <a:solidFill>
                  <a:schemeClr val="accent2"/>
                </a:solidFill>
              </a:rPr>
              <a:t>JPG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cs-CZ" altLang="cs-CZ"/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Zástupný symbol pro číslo snímku 5">
            <a:extLst>
              <a:ext uri="{FF2B5EF4-FFF2-40B4-BE49-F238E27FC236}">
                <a16:creationId xmlns:a16="http://schemas.microsoft.com/office/drawing/2014/main" id="{B77CA4EF-3A21-B8EA-13B4-CE1D208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9C1709-34F4-41A5-828C-EB8B27EA37B4}" type="slidenum">
              <a:rPr lang="cs-CZ" altLang="en-US"/>
              <a:pPr/>
              <a:t>45</a:t>
            </a:fld>
            <a:endParaRPr lang="cs-CZ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B8A7D11F-591F-2C36-C02C-C8B51D9DF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Komprimované soubory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5DFB1307-59D2-1474-37F4-C63400C709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5894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accent2"/>
                </a:solidFill>
              </a:rPr>
              <a:t>Bezeztrátová komprimace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při zápisu je zachována kvalita obrázku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výsledný soubor bude větší než u ztrátové komprimace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komprimační poměr 1:10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tx2"/>
                </a:solidFill>
              </a:rPr>
              <a:t>Příklady: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accent2"/>
                </a:solidFill>
              </a:rPr>
              <a:t>GIF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accent2"/>
                </a:solidFill>
              </a:rPr>
              <a:t>TIF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accent2"/>
                </a:solidFill>
              </a:rPr>
              <a:t>PCX</a:t>
            </a:r>
            <a:endParaRPr lang="cs-CZ" altLang="cs-CZ"/>
          </a:p>
          <a:p>
            <a:pPr lvl="1" eaLnBrk="1" hangingPunct="1">
              <a:lnSpc>
                <a:spcPct val="90000"/>
              </a:lnSpc>
            </a:pPr>
            <a:r>
              <a:rPr lang="cs-CZ" altLang="cs-CZ" b="1">
                <a:solidFill>
                  <a:schemeClr val="accent2"/>
                </a:solidFill>
              </a:rPr>
              <a:t>PNG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Zástupný symbol pro číslo snímku 5">
            <a:extLst>
              <a:ext uri="{FF2B5EF4-FFF2-40B4-BE49-F238E27FC236}">
                <a16:creationId xmlns:a16="http://schemas.microsoft.com/office/drawing/2014/main" id="{BFB7FABC-1D76-D3B5-9ABD-E077CC04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ACD1D8-02CB-447F-AC0E-26E72E4EA500}" type="slidenum">
              <a:rPr lang="cs-CZ" altLang="en-US"/>
              <a:pPr/>
              <a:t>46</a:t>
            </a:fld>
            <a:endParaRPr lang="cs-CZ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9D4B131-0248-6BE8-D113-C2647AD3F6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JPG </a:t>
            </a:r>
            <a:r>
              <a:rPr lang="cs-CZ" altLang="cs-CZ">
                <a:solidFill>
                  <a:schemeClr val="hlink"/>
                </a:solidFill>
              </a:rPr>
              <a:t>(JPEG)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3F0C2CC9-D542-C91D-10DB-1CB034FDFF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600"/>
              <a:t>Vysoký stupeň komprese </a:t>
            </a:r>
            <a:r>
              <a:rPr lang="cs-CZ" altLang="cs-CZ" sz="2200">
                <a:solidFill>
                  <a:schemeClr val="hlink"/>
                </a:solidFill>
              </a:rPr>
              <a:t>(díky algoritmizaci obrázku).</a:t>
            </a:r>
            <a:r>
              <a:rPr lang="cs-CZ" altLang="cs-CZ" sz="220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Komprese je ztrátová a její míra se nastavuje při ukládání obrázku (souboru) v procentech.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Projevují se ztráty kvality (</a:t>
            </a:r>
            <a:r>
              <a:rPr lang="cs-CZ" altLang="cs-CZ" sz="2200">
                <a:solidFill>
                  <a:schemeClr val="hlink"/>
                </a:solidFill>
              </a:rPr>
              <a:t>algoritmus komprese pracuje tak, že jsou "rozmazávány" ostré hrany objektů).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Podporuje všechny barevné palety a obsahuje také informace o rozlišení.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V jednom obrázku může být použito najednou všech 16.7mil barev (24bitová barva).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Pro svou kompresi je vhodné použití JPEG formátu pro rozměrově velké obrázky.</a:t>
            </a:r>
            <a:r>
              <a:rPr lang="cs-CZ" altLang="cs-CZ" sz="240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Zástupný symbol pro číslo snímku 7">
            <a:extLst>
              <a:ext uri="{FF2B5EF4-FFF2-40B4-BE49-F238E27FC236}">
                <a16:creationId xmlns:a16="http://schemas.microsoft.com/office/drawing/2014/main" id="{2E7E4D89-2162-5597-45D7-BB966CF1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1B9C17-A7AD-401E-8D67-EA0CD170DDF0}" type="slidenum">
              <a:rPr lang="cs-CZ" altLang="en-US"/>
              <a:pPr/>
              <a:t>47</a:t>
            </a:fld>
            <a:endParaRPr lang="cs-CZ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9DAEBA0B-67ED-C409-549E-223178342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JPG </a:t>
            </a:r>
            <a:r>
              <a:rPr lang="cs-CZ" altLang="cs-CZ">
                <a:solidFill>
                  <a:schemeClr val="hlink"/>
                </a:solidFill>
              </a:rPr>
              <a:t>(JPEG)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6996F4D5-7036-66E2-0208-B97EA73BC56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3322638" cy="4411662"/>
          </a:xfrm>
        </p:spPr>
        <p:txBody>
          <a:bodyPr/>
          <a:lstStyle/>
          <a:p>
            <a:pPr eaLnBrk="1" hangingPunct="1"/>
            <a:r>
              <a:rPr lang="cs-CZ" altLang="cs-CZ" sz="2600"/>
              <a:t>Spodní obrázek je komprimován oproti hornímu v poměru 1:10</a:t>
            </a:r>
          </a:p>
        </p:txBody>
      </p:sp>
      <p:pic>
        <p:nvPicPr>
          <p:cNvPr id="51205" name="Picture 4" descr="Spitfire_1">
            <a:extLst>
              <a:ext uri="{FF2B5EF4-FFF2-40B4-BE49-F238E27FC236}">
                <a16:creationId xmlns:a16="http://schemas.microsoft.com/office/drawing/2014/main" id="{CDA17A5B-BEC6-A9DE-B677-91012037A7C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4300" y="68263"/>
            <a:ext cx="4908550" cy="3275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6" name="Picture 5" descr="Spitfire_2">
            <a:extLst>
              <a:ext uri="{FF2B5EF4-FFF2-40B4-BE49-F238E27FC236}">
                <a16:creationId xmlns:a16="http://schemas.microsoft.com/office/drawing/2014/main" id="{BB5C5CA7-E981-F86E-C08F-3EB049A3F45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4300" y="3500438"/>
            <a:ext cx="4927600" cy="328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7" name="Text Box 6">
            <a:extLst>
              <a:ext uri="{FF2B5EF4-FFF2-40B4-BE49-F238E27FC236}">
                <a16:creationId xmlns:a16="http://schemas.microsoft.com/office/drawing/2014/main" id="{2984D2BE-C53D-FA95-6F9F-A693E64A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2781300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170kB</a:t>
            </a:r>
          </a:p>
        </p:txBody>
      </p:sp>
      <p:sp>
        <p:nvSpPr>
          <p:cNvPr id="51208" name="Text Box 7">
            <a:extLst>
              <a:ext uri="{FF2B5EF4-FFF2-40B4-BE49-F238E27FC236}">
                <a16:creationId xmlns:a16="http://schemas.microsoft.com/office/drawing/2014/main" id="{9100BF8C-F7F5-D164-F432-7F7C2AF18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6165850"/>
            <a:ext cx="1223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 sz="2400" b="1">
                <a:solidFill>
                  <a:schemeClr val="accent2"/>
                </a:solidFill>
              </a:rPr>
              <a:t>18kB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Zástupný symbol pro číslo snímku 6">
            <a:extLst>
              <a:ext uri="{FF2B5EF4-FFF2-40B4-BE49-F238E27FC236}">
                <a16:creationId xmlns:a16="http://schemas.microsoft.com/office/drawing/2014/main" id="{995E9B8A-0C4B-FB48-B1A9-16457B98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09E9B2-AC45-4895-9053-9426A51184F9}" type="slidenum">
              <a:rPr lang="cs-CZ" altLang="en-US"/>
              <a:pPr/>
              <a:t>48</a:t>
            </a:fld>
            <a:endParaRPr lang="cs-CZ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BBB82922-4063-F9F4-E11D-6FFC4090C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GIF </a:t>
            </a:r>
            <a:r>
              <a:rPr lang="cs-CZ" altLang="cs-CZ" sz="3500" b="0">
                <a:solidFill>
                  <a:schemeClr val="hlink"/>
                </a:solidFill>
              </a:rPr>
              <a:t>(Graphisc Interchange Format)</a:t>
            </a:r>
            <a:endParaRPr lang="cs-CZ" altLang="cs-CZ" b="0">
              <a:solidFill>
                <a:schemeClr val="hlink"/>
              </a:solidFill>
            </a:endParaRP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02ED453F-86C4-A239-C426-285D88D9C8D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29600" cy="2933700"/>
          </a:xfrm>
        </p:spPr>
        <p:txBody>
          <a:bodyPr/>
          <a:lstStyle/>
          <a:p>
            <a:pPr eaLnBrk="1" hangingPunct="1"/>
            <a:r>
              <a:rPr lang="cs-CZ" altLang="cs-CZ"/>
              <a:t>obrázek je komprimovaný bezeztrátově. </a:t>
            </a:r>
          </a:p>
          <a:p>
            <a:pPr eaLnBrk="1" hangingPunct="1"/>
            <a:r>
              <a:rPr lang="cs-CZ" altLang="cs-CZ"/>
              <a:t>umožňuje použít barevnou hloubku 256 </a:t>
            </a:r>
            <a:br>
              <a:rPr lang="cs-CZ" altLang="cs-CZ"/>
            </a:br>
            <a:r>
              <a:rPr lang="cs-CZ" altLang="cs-CZ"/>
              <a:t>(a méně) barev nebo 256 odstínů šedi.</a:t>
            </a:r>
          </a:p>
          <a:p>
            <a:pPr eaLnBrk="1" hangingPunct="1"/>
            <a:r>
              <a:rPr lang="cs-CZ" altLang="cs-CZ"/>
              <a:t>používá se na grafické prvky www stránek (tlačítka, linky, rámečky, bannery,…)</a:t>
            </a:r>
          </a:p>
        </p:txBody>
      </p:sp>
      <p:pic>
        <p:nvPicPr>
          <p:cNvPr id="52229" name="Picture 4" descr="21ZTL">
            <a:extLst>
              <a:ext uri="{FF2B5EF4-FFF2-40B4-BE49-F238E27FC236}">
                <a16:creationId xmlns:a16="http://schemas.microsoft.com/office/drawing/2014/main" id="{7F22B563-E5B6-E824-A429-360415F270B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4868863"/>
            <a:ext cx="8713788" cy="1073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Zástupný symbol pro číslo snímku 5">
            <a:extLst>
              <a:ext uri="{FF2B5EF4-FFF2-40B4-BE49-F238E27FC236}">
                <a16:creationId xmlns:a16="http://schemas.microsoft.com/office/drawing/2014/main" id="{BD2170BA-67D1-E640-9522-F021D80B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683FF2-B5EE-4193-9315-F449434634A9}" type="slidenum">
              <a:rPr lang="cs-CZ" altLang="en-US"/>
              <a:pPr/>
              <a:t>49</a:t>
            </a:fld>
            <a:endParaRPr lang="cs-CZ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CE475F5D-2992-F24E-5FB7-13AAD924B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GIF </a:t>
            </a:r>
            <a:r>
              <a:rPr lang="cs-CZ" altLang="cs-CZ" sz="3500" b="0">
                <a:solidFill>
                  <a:schemeClr val="hlink"/>
                </a:solidFill>
              </a:rPr>
              <a:t>(Graphisc Interchange Format)</a:t>
            </a:r>
            <a:endParaRPr lang="cs-CZ" altLang="cs-CZ" b="0">
              <a:solidFill>
                <a:schemeClr val="hlink"/>
              </a:solidFill>
            </a:endParaRP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B05502A-76DF-8071-0BF9-8E96FBE5DD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grafické prvky ve formátu GIF mohou být  průhledné.</a:t>
            </a:r>
          </a:p>
          <a:p>
            <a:pPr lvl="1" eaLnBrk="1" hangingPunct="1"/>
            <a:r>
              <a:rPr lang="cs-CZ" altLang="cs-CZ" sz="2400"/>
              <a:t>neprůhledný       neprůhledný      průhledný průhledný</a:t>
            </a:r>
          </a:p>
          <a:p>
            <a:pPr lvl="1" eaLnBrk="1" hangingPunct="1"/>
            <a:r>
              <a:rPr lang="cs-CZ" altLang="cs-CZ" sz="2400">
                <a:solidFill>
                  <a:schemeClr val="hlink"/>
                </a:solidFill>
              </a:rPr>
              <a:t>neprůhledný       neprůhledný      průhledný průhledný</a:t>
            </a:r>
          </a:p>
          <a:p>
            <a:pPr lvl="1" eaLnBrk="1" hangingPunct="1"/>
            <a:r>
              <a:rPr lang="cs-CZ" altLang="cs-CZ" sz="2400"/>
              <a:t>neprůhledný       neprůhledný      průhledný průhledný</a:t>
            </a:r>
          </a:p>
          <a:p>
            <a:pPr eaLnBrk="1" hangingPunct="1"/>
            <a:endParaRPr lang="cs-CZ" altLang="cs-CZ" sz="2800"/>
          </a:p>
          <a:p>
            <a:pPr eaLnBrk="1" hangingPunct="1"/>
            <a:r>
              <a:rPr lang="cs-CZ" altLang="cs-CZ"/>
              <a:t>nebo mohou být </a:t>
            </a:r>
            <a:br>
              <a:rPr lang="cs-CZ" altLang="cs-CZ"/>
            </a:br>
            <a:r>
              <a:rPr lang="cs-CZ" altLang="cs-CZ"/>
              <a:t>animované</a:t>
            </a:r>
          </a:p>
          <a:p>
            <a:pPr eaLnBrk="1" hangingPunct="1"/>
            <a:endParaRPr lang="cs-CZ" altLang="cs-CZ" sz="2200"/>
          </a:p>
        </p:txBody>
      </p:sp>
      <p:pic>
        <p:nvPicPr>
          <p:cNvPr id="53253" name="Picture 4" descr="loga5">
            <a:extLst>
              <a:ext uri="{FF2B5EF4-FFF2-40B4-BE49-F238E27FC236}">
                <a16:creationId xmlns:a16="http://schemas.microsoft.com/office/drawing/2014/main" id="{C575CC6A-41B8-39C8-CF28-C5A7E848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708275"/>
            <a:ext cx="1905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5" descr="loga2">
            <a:extLst>
              <a:ext uri="{FF2B5EF4-FFF2-40B4-BE49-F238E27FC236}">
                <a16:creationId xmlns:a16="http://schemas.microsoft.com/office/drawing/2014/main" id="{72FCF323-D542-E0FD-8DA5-886CE72DC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708275"/>
            <a:ext cx="2016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6" descr="kvety8">
            <a:extLst>
              <a:ext uri="{FF2B5EF4-FFF2-40B4-BE49-F238E27FC236}">
                <a16:creationId xmlns:a16="http://schemas.microsoft.com/office/drawing/2014/main" id="{02D4E553-79F7-93EE-14CE-6D95EF1BEC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292600"/>
            <a:ext cx="2017712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Zástupný symbol pro číslo snímku 5">
            <a:extLst>
              <a:ext uri="{FF2B5EF4-FFF2-40B4-BE49-F238E27FC236}">
                <a16:creationId xmlns:a16="http://schemas.microsoft.com/office/drawing/2014/main" id="{E13A7E7F-F59F-D3EC-BA14-7653A625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B808DE-E4D7-4452-8A08-88D2F0982B86}" type="slidenum">
              <a:rPr lang="cs-CZ" altLang="en-US"/>
              <a:pPr/>
              <a:t>5</a:t>
            </a:fld>
            <a:endParaRPr lang="cs-CZ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2C430DA6-6B2E-4911-5C35-D1D68E59D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Počítačová grafika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33EAFA0-13F1-223C-B912-A31E99EFE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5040312"/>
          </a:xfrm>
        </p:spPr>
        <p:txBody>
          <a:bodyPr/>
          <a:lstStyle/>
          <a:p>
            <a:pPr eaLnBrk="1" hangingPunct="1"/>
            <a:r>
              <a:rPr lang="cs-CZ" altLang="cs-CZ" sz="2600">
                <a:solidFill>
                  <a:schemeClr val="accent2"/>
                </a:solidFill>
              </a:rPr>
              <a:t>3D modelování:</a:t>
            </a:r>
          </a:p>
          <a:p>
            <a:pPr lvl="1" eaLnBrk="1" hangingPunct="1"/>
            <a:r>
              <a:rPr lang="cs-CZ" altLang="cs-CZ"/>
              <a:t>pomáhá vytvářet nové výrobky, které lze vidět dříve, než jsou vyrobeny (auta, domy, interiéry…)</a:t>
            </a:r>
          </a:p>
          <a:p>
            <a:pPr lvl="1" eaLnBrk="1" hangingPunct="1"/>
            <a:r>
              <a:rPr lang="cs-CZ" altLang="cs-CZ"/>
              <a:t>umožňuje doslova vytvářet nové světy, prvky – </a:t>
            </a:r>
            <a:r>
              <a:rPr lang="cs-CZ" altLang="cs-CZ">
                <a:solidFill>
                  <a:schemeClr val="tx2"/>
                </a:solidFill>
              </a:rPr>
              <a:t>„virtuální realita“ - simulátory</a:t>
            </a:r>
          </a:p>
          <a:p>
            <a:pPr eaLnBrk="1" hangingPunct="1"/>
            <a:r>
              <a:rPr lang="cs-CZ" altLang="cs-CZ" sz="2600">
                <a:solidFill>
                  <a:schemeClr val="accent2"/>
                </a:solidFill>
              </a:rPr>
              <a:t>CAD/CAM</a:t>
            </a:r>
          </a:p>
          <a:p>
            <a:pPr lvl="1" eaLnBrk="1" hangingPunct="1"/>
            <a:r>
              <a:rPr lang="cs-CZ" altLang="cs-CZ"/>
              <a:t>Computer Aided Design - počítačem podporované navrhování </a:t>
            </a:r>
          </a:p>
          <a:p>
            <a:pPr lvl="1" eaLnBrk="1" hangingPunct="1"/>
            <a:r>
              <a:rPr lang="cs-CZ" altLang="cs-CZ" sz="2500"/>
              <a:t>Computer Aided Manufacturing - počítačem podporovaná výroba - software pro řízení či automatizaci výroby (obráběcí stroje, roboty,…)</a:t>
            </a:r>
            <a:endParaRPr lang="cs-CZ" altLang="cs-CZ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Zástupný symbol pro číslo snímku 5">
            <a:extLst>
              <a:ext uri="{FF2B5EF4-FFF2-40B4-BE49-F238E27FC236}">
                <a16:creationId xmlns:a16="http://schemas.microsoft.com/office/drawing/2014/main" id="{06E61A3E-C20D-EB3E-5E02-A099781C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70F90DA-CB3F-4AD6-9C1C-EB8D3297AD8E}" type="slidenum">
              <a:rPr lang="cs-CZ" altLang="en-US"/>
              <a:pPr/>
              <a:t>50</a:t>
            </a:fld>
            <a:endParaRPr lang="cs-CZ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0299755E-CB44-DECE-30CC-4D486E194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TIF </a:t>
            </a:r>
            <a:r>
              <a:rPr lang="cs-CZ" altLang="cs-CZ" sz="3300" b="0">
                <a:solidFill>
                  <a:schemeClr val="hlink"/>
                </a:solidFill>
              </a:rPr>
              <a:t>(TIFF - Tagged Image File Format)</a:t>
            </a: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95014029-823E-84A3-C138-2529E45D0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751387"/>
          </a:xfrm>
        </p:spPr>
        <p:txBody>
          <a:bodyPr/>
          <a:lstStyle/>
          <a:p>
            <a:pPr eaLnBrk="1" hangingPunct="1"/>
            <a:r>
              <a:rPr lang="cs-CZ" altLang="cs-CZ" sz="2800"/>
              <a:t>Dobrá bezeztrátovou komprese</a:t>
            </a:r>
          </a:p>
          <a:p>
            <a:pPr eaLnBrk="1" hangingPunct="1"/>
            <a:r>
              <a:rPr lang="cs-CZ" altLang="cs-CZ" sz="2800"/>
              <a:t>Podporuje všechny barevné palety i průhlednost</a:t>
            </a:r>
          </a:p>
          <a:p>
            <a:pPr eaLnBrk="1" hangingPunct="1"/>
            <a:r>
              <a:rPr lang="cs-CZ" altLang="cs-CZ" sz="2800"/>
              <a:t>Obsahuje informace o rozlišení obrázku</a:t>
            </a:r>
          </a:p>
          <a:p>
            <a:pPr eaLnBrk="1" hangingPunct="1"/>
            <a:r>
              <a:rPr lang="cs-CZ" altLang="cs-CZ" sz="2800"/>
              <a:t>Existuje několik variant:</a:t>
            </a:r>
          </a:p>
          <a:p>
            <a:pPr lvl="1" eaLnBrk="1" hangingPunct="1"/>
            <a:r>
              <a:rPr lang="cs-CZ" altLang="cs-CZ" sz="2800">
                <a:solidFill>
                  <a:schemeClr val="tx2"/>
                </a:solidFill>
              </a:rPr>
              <a:t>Nekomprimovaný -</a:t>
            </a:r>
            <a:r>
              <a:rPr lang="cs-CZ" altLang="cs-CZ" sz="2800"/>
              <a:t> ideální pro přenosy obrázků mezi aplikacemi</a:t>
            </a:r>
          </a:p>
          <a:p>
            <a:pPr lvl="1" eaLnBrk="1" hangingPunct="1"/>
            <a:r>
              <a:rPr lang="cs-CZ" altLang="cs-CZ" sz="2800">
                <a:solidFill>
                  <a:schemeClr val="tx2"/>
                </a:solidFill>
              </a:rPr>
              <a:t>Komprimovaný -</a:t>
            </a:r>
            <a:r>
              <a:rPr lang="cs-CZ" altLang="cs-CZ" sz="2800"/>
              <a:t> v souboru je zapsáno, jaká komprese je pro data použita. Používá se Huffmanovo kódování, LZW, případně JPEG.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Zástupný symbol pro číslo snímku 5">
            <a:extLst>
              <a:ext uri="{FF2B5EF4-FFF2-40B4-BE49-F238E27FC236}">
                <a16:creationId xmlns:a16="http://schemas.microsoft.com/office/drawing/2014/main" id="{A3DDDC18-A42E-C45E-BCC2-244B9E5D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02E05A-9D16-4D1F-B0C0-EF370325DAEA}" type="slidenum">
              <a:rPr lang="cs-CZ" altLang="en-US"/>
              <a:pPr/>
              <a:t>51</a:t>
            </a:fld>
            <a:endParaRPr lang="cs-CZ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D4058235-B746-1D96-4170-8E92CF8A1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PCX</a:t>
            </a:r>
            <a:endParaRPr lang="cs-CZ" altLang="cs-CZ" sz="3300" b="0">
              <a:solidFill>
                <a:schemeClr val="hlink"/>
              </a:solidFill>
            </a:endParaRP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F5EEB50-84D8-CDD0-F46C-78938441A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751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/>
              <a:t>Bitmapový formát.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Původně vyvinut pro program Paintbrush.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Každý obrázek obsahuje 128 bitovou hlavičku, a za ní následují komprimovaná data.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PCX nabízí tři druhy komprimace, podle počtu barev, 16-barev, 256-barev a TrueColor.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Je určen především pro DOSovské prostředí. Používá ho ovšem i program Malování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Zástupný symbol pro číslo snímku 5">
            <a:extLst>
              <a:ext uri="{FF2B5EF4-FFF2-40B4-BE49-F238E27FC236}">
                <a16:creationId xmlns:a16="http://schemas.microsoft.com/office/drawing/2014/main" id="{F3A45397-CFAF-3FD9-B4C2-6C6C9E11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6D17FC-774D-4B8E-8FD9-36025C958BD8}" type="slidenum">
              <a:rPr lang="cs-CZ" altLang="en-US"/>
              <a:pPr/>
              <a:t>52</a:t>
            </a:fld>
            <a:endParaRPr lang="cs-CZ" alt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0DD99CB-4D4B-FD8E-8A45-3497B520A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PNG </a:t>
            </a:r>
            <a:r>
              <a:rPr lang="cs-CZ" altLang="cs-CZ" sz="3500" b="0">
                <a:solidFill>
                  <a:schemeClr val="hlink"/>
                </a:solidFill>
              </a:rPr>
              <a:t>(Portable Network Graphics)</a:t>
            </a:r>
            <a:r>
              <a:rPr lang="cs-CZ" altLang="cs-CZ"/>
              <a:t> </a:t>
            </a: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1EE0A595-E45F-0B56-9FB6-355EDBF750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800"/>
              <a:t>Oficiální formát pro bitmapovou grafiku na internetu</a:t>
            </a:r>
          </a:p>
          <a:p>
            <a:pPr eaLnBrk="1" hangingPunct="1"/>
            <a:r>
              <a:rPr lang="cs-CZ" altLang="cs-CZ" sz="2800"/>
              <a:t>Podporuje všechny barevné palety, průhlednost, alfa kanál, možnost postupného zobrazení. </a:t>
            </a:r>
          </a:p>
          <a:p>
            <a:pPr eaLnBrk="1" hangingPunct="1"/>
            <a:r>
              <a:rPr lang="cs-CZ" altLang="cs-CZ" sz="2800"/>
              <a:t>PNG je postaven na naprosté kompatibilitě  ve všech operačních systémech a ve všech aplikačních programech</a:t>
            </a:r>
          </a:p>
          <a:p>
            <a:pPr eaLnBrk="1" hangingPunct="1"/>
            <a:r>
              <a:rPr lang="cs-CZ" altLang="cs-CZ" sz="2800"/>
              <a:t>Kompresní metody použité v PNG dosahují často lepších výsledků než GIF</a:t>
            </a:r>
          </a:p>
          <a:p>
            <a:pPr eaLnBrk="1" hangingPunct="1"/>
            <a:endParaRPr lang="cs-CZ" altLang="cs-CZ" sz="2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Zástupný symbol pro číslo snímku 5">
            <a:extLst>
              <a:ext uri="{FF2B5EF4-FFF2-40B4-BE49-F238E27FC236}">
                <a16:creationId xmlns:a16="http://schemas.microsoft.com/office/drawing/2014/main" id="{58ECBF86-5674-0E70-9638-7BBA8F30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7C6F00-015A-4282-AAEE-E27BB8911CB0}" type="slidenum">
              <a:rPr lang="cs-CZ" altLang="en-US"/>
              <a:pPr/>
              <a:t>53</a:t>
            </a:fld>
            <a:endParaRPr lang="cs-CZ" altLang="en-U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5B293711-5604-A28E-B37B-34CBE6ABC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Další typy grafických souborů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43102392-2106-E68F-32C4-F64D04C3B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4307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800" b="1">
                <a:solidFill>
                  <a:schemeClr val="accent2"/>
                </a:solidFill>
              </a:rPr>
              <a:t>Fax G3:</a:t>
            </a:r>
            <a:r>
              <a:rPr lang="cs-CZ" altLang="cs-CZ" sz="2800"/>
              <a:t> obrazový formát, který používají faxy.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800" b="1">
                <a:solidFill>
                  <a:schemeClr val="accent2"/>
                </a:solidFill>
              </a:rPr>
              <a:t>EPS</a:t>
            </a:r>
            <a:r>
              <a:rPr lang="cs-CZ" altLang="cs-CZ" sz="2800"/>
              <a:t> – PostScript: vyvinut firmou Adobe. </a:t>
            </a:r>
            <a:br>
              <a:rPr lang="cs-CZ" altLang="cs-CZ" sz="2800"/>
            </a:br>
            <a:r>
              <a:rPr lang="cs-CZ" altLang="cs-CZ" sz="2800"/>
              <a:t>Jedná se o textový soubor popisující obrazový dokument.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800" b="1">
                <a:solidFill>
                  <a:schemeClr val="accent2"/>
                </a:solidFill>
              </a:rPr>
              <a:t>PSD:</a:t>
            </a:r>
            <a:r>
              <a:rPr lang="cs-CZ" altLang="cs-CZ" sz="2800"/>
              <a:t> formát Adobe Photoshopu – podporuje vrstvy.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800" b="1">
                <a:solidFill>
                  <a:schemeClr val="accent2"/>
                </a:solidFill>
              </a:rPr>
              <a:t>XCF:</a:t>
            </a:r>
            <a:r>
              <a:rPr lang="cs-CZ" altLang="cs-CZ" sz="2800"/>
              <a:t> formát Gimpu - zachovává informaci o vrstvách, jejich vlastnostech a dalších nastavení obrázku. Proto je vhodné do tohoto formátu ukládat rozpracované dokumenty či archivní dokumenty pro pozdější úpravy.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Zástupný symbol pro číslo snímku 6">
            <a:extLst>
              <a:ext uri="{FF2B5EF4-FFF2-40B4-BE49-F238E27FC236}">
                <a16:creationId xmlns:a16="http://schemas.microsoft.com/office/drawing/2014/main" id="{352AF8DB-D507-B7E3-BB10-96A1BC57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E8A171-09BE-4844-AE03-C585E15B597A}" type="slidenum">
              <a:rPr lang="cs-CZ" altLang="en-US"/>
              <a:pPr/>
              <a:t>54</a:t>
            </a:fld>
            <a:endParaRPr lang="cs-CZ" alt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A94A3116-57E3-1C6E-5EBE-44C09FF22A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Porovnání formátů</a:t>
            </a:r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4A34FF7E-9507-277B-DF78-732A28D62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3322638" cy="4411662"/>
          </a:xfrm>
        </p:spPr>
        <p:txBody>
          <a:bodyPr/>
          <a:lstStyle/>
          <a:p>
            <a:pPr eaLnBrk="1" hangingPunct="1"/>
            <a:r>
              <a:rPr lang="cs-CZ" altLang="cs-CZ"/>
              <a:t>Pomocí funkce „PrtScr“ byl získán obrázek</a:t>
            </a:r>
          </a:p>
          <a:p>
            <a:pPr eaLnBrk="1" hangingPunct="1"/>
            <a:r>
              <a:rPr lang="cs-CZ" altLang="cs-CZ"/>
              <a:t>Tento obrázek byl postupně uložen v různých formátech</a:t>
            </a:r>
          </a:p>
        </p:txBody>
      </p:sp>
      <p:pic>
        <p:nvPicPr>
          <p:cNvPr id="58373" name="Picture 4" descr="T7">
            <a:extLst>
              <a:ext uri="{FF2B5EF4-FFF2-40B4-BE49-F238E27FC236}">
                <a16:creationId xmlns:a16="http://schemas.microsoft.com/office/drawing/2014/main" id="{8B3720BD-23E8-3472-3416-175241B877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1275" y="1844675"/>
            <a:ext cx="5292725" cy="413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Zástupný symbol pro číslo snímku 6">
            <a:extLst>
              <a:ext uri="{FF2B5EF4-FFF2-40B4-BE49-F238E27FC236}">
                <a16:creationId xmlns:a16="http://schemas.microsoft.com/office/drawing/2014/main" id="{6143AA80-344A-D01C-B640-EF79484B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556D8A-A272-48DA-8222-B1202A850085}" type="slidenum">
              <a:rPr lang="cs-CZ" altLang="en-US"/>
              <a:pPr/>
              <a:t>55</a:t>
            </a:fld>
            <a:endParaRPr lang="cs-CZ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42444620-0556-A627-8E14-0B122C5E5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Porovnání formátů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45D816E-B46E-0EE4-196F-63109BC0C11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3609975" cy="4411662"/>
          </a:xfrm>
        </p:spPr>
        <p:txBody>
          <a:bodyPr/>
          <a:lstStyle/>
          <a:p>
            <a:pPr eaLnBrk="1" hangingPunct="1"/>
            <a:r>
              <a:rPr lang="cs-CZ" altLang="cs-CZ"/>
              <a:t>Výsledné velikosti obrázků ukazuje tabulka</a:t>
            </a:r>
          </a:p>
          <a:p>
            <a:pPr eaLnBrk="1" hangingPunct="1"/>
            <a:r>
              <a:rPr lang="cs-CZ" altLang="cs-CZ"/>
              <a:t>Kvalita jednotlivých obrázků je patrná ze zvětšenin na dalších snímcích</a:t>
            </a:r>
          </a:p>
        </p:txBody>
      </p:sp>
      <p:graphicFrame>
        <p:nvGraphicFramePr>
          <p:cNvPr id="131076" name="Group 4">
            <a:extLst>
              <a:ext uri="{FF2B5EF4-FFF2-40B4-BE49-F238E27FC236}">
                <a16:creationId xmlns:a16="http://schemas.microsoft.com/office/drawing/2014/main" id="{A176B89D-5D73-D6E7-3D23-5417C2C8048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284663" y="1700213"/>
          <a:ext cx="4619625" cy="4411659"/>
        </p:xfrm>
        <a:graphic>
          <a:graphicData uri="http://schemas.openxmlformats.org/drawingml/2006/table">
            <a:tbl>
              <a:tblPr/>
              <a:tblGrid>
                <a:gridCol w="2643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0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BMP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412 074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GIF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29 668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JPG</a:t>
                      </a: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 (90%)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22 735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JPG</a:t>
                      </a: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 (45%)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12 048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TIF</a:t>
                      </a: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 – 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nekompr.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411 328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TIF</a:t>
                      </a: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 – LWZ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27 580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0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PNG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18 048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Zástupný symbol pro číslo snímku 5">
            <a:extLst>
              <a:ext uri="{FF2B5EF4-FFF2-40B4-BE49-F238E27FC236}">
                <a16:creationId xmlns:a16="http://schemas.microsoft.com/office/drawing/2014/main" id="{73C94A05-1F98-9ED4-B417-AF7164AD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478695-6CE8-4F25-B469-2BAAC0BF9061}" type="slidenum">
              <a:rPr lang="cs-CZ" altLang="en-US"/>
              <a:pPr/>
              <a:t>56</a:t>
            </a:fld>
            <a:endParaRPr lang="cs-CZ" altLang="en-US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609A325A-7692-F372-9068-D853481080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4300">
                <a:solidFill>
                  <a:schemeClr val="accent2"/>
                </a:solidFill>
              </a:rPr>
              <a:t>BMP - </a:t>
            </a:r>
            <a:r>
              <a:rPr lang="cs-CZ" altLang="cs-CZ" sz="4300"/>
              <a:t>412 074 B</a:t>
            </a:r>
          </a:p>
        </p:txBody>
      </p:sp>
      <p:pic>
        <p:nvPicPr>
          <p:cNvPr id="60420" name="Picture 3" descr="td1">
            <a:extLst>
              <a:ext uri="{FF2B5EF4-FFF2-40B4-BE49-F238E27FC236}">
                <a16:creationId xmlns:a16="http://schemas.microsoft.com/office/drawing/2014/main" id="{F1C465CE-D962-4E1D-B017-10AA68A0BB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412875"/>
            <a:ext cx="8497887" cy="5224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Zástupný symbol pro číslo snímku 5">
            <a:extLst>
              <a:ext uri="{FF2B5EF4-FFF2-40B4-BE49-F238E27FC236}">
                <a16:creationId xmlns:a16="http://schemas.microsoft.com/office/drawing/2014/main" id="{9C9A7527-7D8D-2E1B-35F9-AC581D38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82235C-7FCB-4C42-A269-03265A5A8A64}" type="slidenum">
              <a:rPr lang="cs-CZ" altLang="en-US"/>
              <a:pPr/>
              <a:t>57</a:t>
            </a:fld>
            <a:endParaRPr lang="cs-CZ" altLang="en-U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FF526427-9AC8-9FE1-AF1F-1E08CE8D6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4300">
                <a:solidFill>
                  <a:schemeClr val="accent2"/>
                </a:solidFill>
              </a:rPr>
              <a:t>GIF</a:t>
            </a:r>
            <a:r>
              <a:rPr lang="cs-CZ" altLang="cs-CZ" sz="4300" b="0">
                <a:solidFill>
                  <a:schemeClr val="accent2"/>
                </a:solidFill>
              </a:rPr>
              <a:t>	 - </a:t>
            </a:r>
            <a:r>
              <a:rPr lang="cs-CZ" altLang="cs-CZ" sz="4300"/>
              <a:t>29 668 B</a:t>
            </a:r>
          </a:p>
        </p:txBody>
      </p:sp>
      <p:pic>
        <p:nvPicPr>
          <p:cNvPr id="61444" name="Picture 3" descr="td2">
            <a:extLst>
              <a:ext uri="{FF2B5EF4-FFF2-40B4-BE49-F238E27FC236}">
                <a16:creationId xmlns:a16="http://schemas.microsoft.com/office/drawing/2014/main" id="{9FD260BB-C28E-056D-51A5-AE0512ECB4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350963"/>
            <a:ext cx="8569325" cy="5286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Zástupný symbol pro číslo snímku 5">
            <a:extLst>
              <a:ext uri="{FF2B5EF4-FFF2-40B4-BE49-F238E27FC236}">
                <a16:creationId xmlns:a16="http://schemas.microsoft.com/office/drawing/2014/main" id="{F7D57A91-A343-E543-BF8C-6E9A9A8C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49923D-0BEC-43B6-804F-0479697B82BA}" type="slidenum">
              <a:rPr lang="cs-CZ" altLang="en-US"/>
              <a:pPr/>
              <a:t>58</a:t>
            </a:fld>
            <a:endParaRPr lang="cs-CZ" altLang="en-U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48DFF265-E307-0A5D-3F9D-82910980C8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4300">
                <a:solidFill>
                  <a:schemeClr val="accent2"/>
                </a:solidFill>
              </a:rPr>
              <a:t>JPG </a:t>
            </a:r>
            <a:r>
              <a:rPr lang="cs-CZ" altLang="cs-CZ" sz="4300" b="0">
                <a:solidFill>
                  <a:schemeClr val="accent2"/>
                </a:solidFill>
              </a:rPr>
              <a:t>(90%)</a:t>
            </a:r>
            <a:r>
              <a:rPr lang="cs-CZ" altLang="cs-CZ" sz="4300">
                <a:solidFill>
                  <a:schemeClr val="accent2"/>
                </a:solidFill>
              </a:rPr>
              <a:t>	- </a:t>
            </a:r>
            <a:r>
              <a:rPr lang="cs-CZ" altLang="cs-CZ" sz="4300"/>
              <a:t>22 735 B</a:t>
            </a:r>
          </a:p>
        </p:txBody>
      </p:sp>
      <p:pic>
        <p:nvPicPr>
          <p:cNvPr id="62468" name="Picture 3" descr="td3">
            <a:extLst>
              <a:ext uri="{FF2B5EF4-FFF2-40B4-BE49-F238E27FC236}">
                <a16:creationId xmlns:a16="http://schemas.microsoft.com/office/drawing/2014/main" id="{56E48F9D-0397-5A50-C5DE-3E0E1525ED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412875"/>
            <a:ext cx="8424862" cy="5245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Zástupný symbol pro číslo snímku 5">
            <a:extLst>
              <a:ext uri="{FF2B5EF4-FFF2-40B4-BE49-F238E27FC236}">
                <a16:creationId xmlns:a16="http://schemas.microsoft.com/office/drawing/2014/main" id="{F31631A2-9A3E-55E9-9DCC-97F73D95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FC146C-BE7D-4757-84A7-6F3F41C3A0B9}" type="slidenum">
              <a:rPr lang="cs-CZ" altLang="en-US"/>
              <a:pPr/>
              <a:t>59</a:t>
            </a:fld>
            <a:endParaRPr lang="cs-CZ" altLang="en-U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636490D-78D6-C9E4-8AF5-B59DF33BA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4300">
                <a:solidFill>
                  <a:schemeClr val="accent2"/>
                </a:solidFill>
              </a:rPr>
              <a:t>JPG </a:t>
            </a:r>
            <a:r>
              <a:rPr lang="cs-CZ" altLang="cs-CZ" sz="4300" b="0">
                <a:solidFill>
                  <a:schemeClr val="accent2"/>
                </a:solidFill>
              </a:rPr>
              <a:t>(45%)</a:t>
            </a:r>
            <a:r>
              <a:rPr lang="cs-CZ" altLang="cs-CZ" sz="4300">
                <a:solidFill>
                  <a:schemeClr val="accent2"/>
                </a:solidFill>
              </a:rPr>
              <a:t>	- </a:t>
            </a:r>
            <a:r>
              <a:rPr lang="cs-CZ" altLang="cs-CZ" sz="4300"/>
              <a:t>12 048 B</a:t>
            </a:r>
          </a:p>
        </p:txBody>
      </p:sp>
      <p:pic>
        <p:nvPicPr>
          <p:cNvPr id="63492" name="Picture 3" descr="td4">
            <a:extLst>
              <a:ext uri="{FF2B5EF4-FFF2-40B4-BE49-F238E27FC236}">
                <a16:creationId xmlns:a16="http://schemas.microsoft.com/office/drawing/2014/main" id="{4EE730AA-DB1B-F9C6-D481-A24EF3E17D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439863"/>
            <a:ext cx="8424862" cy="5203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Zástupný symbol pro číslo snímku 5">
            <a:extLst>
              <a:ext uri="{FF2B5EF4-FFF2-40B4-BE49-F238E27FC236}">
                <a16:creationId xmlns:a16="http://schemas.microsoft.com/office/drawing/2014/main" id="{07D5EA02-1D8E-0499-EBBC-DB763DC0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6FE739-AF64-4EC5-84E6-A817510CA918}" type="slidenum">
              <a:rPr lang="cs-CZ" altLang="en-US"/>
              <a:pPr/>
              <a:t>6</a:t>
            </a:fld>
            <a:endParaRPr lang="cs-CZ" altLang="en-US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412F09B9-E2EB-DA7C-C873-CB32436EE5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Počítačová grafika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E9D8CBCF-DC0D-4E44-A39D-F4CEB0527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>
                <a:solidFill>
                  <a:schemeClr val="accent2"/>
                </a:solidFill>
              </a:rPr>
              <a:t>Malování rastrových obrázků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>
                <a:solidFill>
                  <a:schemeClr val="accent2"/>
                </a:solidFill>
              </a:rPr>
              <a:t>Úprava fotografií </a:t>
            </a:r>
            <a:r>
              <a:rPr lang="cs-CZ" altLang="cs-CZ"/>
              <a:t>– pořízených digitálním fotoaparátem nebo skenerem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>
                <a:solidFill>
                  <a:schemeClr val="accent2"/>
                </a:solidFill>
              </a:rPr>
              <a:t>Tvorba koláží</a:t>
            </a:r>
            <a:r>
              <a:rPr lang="cs-CZ" altLang="cs-CZ"/>
              <a:t> - skládání více obrázků či fotografií do jednoho výsledného obrázku.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>
                <a:solidFill>
                  <a:schemeClr val="accent2"/>
                </a:solidFill>
              </a:rPr>
              <a:t>Vektorové kresby</a:t>
            </a:r>
            <a:r>
              <a:rPr lang="cs-CZ" altLang="cs-CZ"/>
              <a:t> - výsledný obrázek je tvořen poskládáním „jednoduchých“ objektů (obdélníky, kružnice, mnohoúhelníky, text,…) 	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Zástupný symbol pro číslo snímku 5">
            <a:extLst>
              <a:ext uri="{FF2B5EF4-FFF2-40B4-BE49-F238E27FC236}">
                <a16:creationId xmlns:a16="http://schemas.microsoft.com/office/drawing/2014/main" id="{CDA0ED61-3F37-08F8-714F-80988C64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CC2870-0343-4086-9A4A-10C1E26B7CBE}" type="slidenum">
              <a:rPr lang="cs-CZ" altLang="en-US"/>
              <a:pPr/>
              <a:t>60</a:t>
            </a:fld>
            <a:endParaRPr lang="cs-CZ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322539E-5FD1-AEB7-00ED-131BB3482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>
                <a:solidFill>
                  <a:schemeClr val="accent2"/>
                </a:solidFill>
              </a:rPr>
              <a:t>TIF </a:t>
            </a:r>
            <a:r>
              <a:rPr lang="cs-CZ" altLang="cs-CZ" sz="3500" b="0">
                <a:solidFill>
                  <a:schemeClr val="accent2"/>
                </a:solidFill>
              </a:rPr>
              <a:t>nekomprimovaný - </a:t>
            </a:r>
            <a:r>
              <a:rPr lang="cs-CZ" altLang="cs-CZ"/>
              <a:t>411 328 B</a:t>
            </a:r>
          </a:p>
        </p:txBody>
      </p:sp>
      <p:pic>
        <p:nvPicPr>
          <p:cNvPr id="64516" name="Picture 3" descr="td5">
            <a:extLst>
              <a:ext uri="{FF2B5EF4-FFF2-40B4-BE49-F238E27FC236}">
                <a16:creationId xmlns:a16="http://schemas.microsoft.com/office/drawing/2014/main" id="{EE9EE5E2-44F1-02F6-D4C5-CB0E987801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412875"/>
            <a:ext cx="8496300" cy="5237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Zástupný symbol pro číslo snímku 5">
            <a:extLst>
              <a:ext uri="{FF2B5EF4-FFF2-40B4-BE49-F238E27FC236}">
                <a16:creationId xmlns:a16="http://schemas.microsoft.com/office/drawing/2014/main" id="{6C1F6DA6-F7C3-CC86-F528-FF95D12E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802089-6595-429E-A9AA-CA4470789460}" type="slidenum">
              <a:rPr lang="cs-CZ" altLang="en-US"/>
              <a:pPr/>
              <a:t>61</a:t>
            </a:fld>
            <a:endParaRPr lang="cs-CZ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D37FF3D-A254-0463-8964-AAB1B3E4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4300">
                <a:solidFill>
                  <a:schemeClr val="accent2"/>
                </a:solidFill>
              </a:rPr>
              <a:t>TIF- </a:t>
            </a:r>
            <a:r>
              <a:rPr lang="cs-CZ" altLang="cs-CZ" sz="4300" b="0">
                <a:solidFill>
                  <a:schemeClr val="accent2"/>
                </a:solidFill>
              </a:rPr>
              <a:t>LWZ</a:t>
            </a:r>
            <a:r>
              <a:rPr lang="cs-CZ" altLang="cs-CZ" sz="4300">
                <a:solidFill>
                  <a:schemeClr val="accent2"/>
                </a:solidFill>
              </a:rPr>
              <a:t> - </a:t>
            </a:r>
            <a:r>
              <a:rPr lang="cs-CZ" altLang="cs-CZ" sz="4300"/>
              <a:t>27 580 B</a:t>
            </a:r>
          </a:p>
        </p:txBody>
      </p:sp>
      <p:pic>
        <p:nvPicPr>
          <p:cNvPr id="65540" name="Picture 3" descr="td6">
            <a:extLst>
              <a:ext uri="{FF2B5EF4-FFF2-40B4-BE49-F238E27FC236}">
                <a16:creationId xmlns:a16="http://schemas.microsoft.com/office/drawing/2014/main" id="{C5450A6F-2E0B-072E-0C21-AB1AE08152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439863"/>
            <a:ext cx="8496300" cy="5243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Zástupný symbol pro číslo snímku 5">
            <a:extLst>
              <a:ext uri="{FF2B5EF4-FFF2-40B4-BE49-F238E27FC236}">
                <a16:creationId xmlns:a16="http://schemas.microsoft.com/office/drawing/2014/main" id="{A6187DD1-2EC5-6BE8-1179-588FFF46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516828-CAC4-46E8-89FA-DCBD74397692}" type="slidenum">
              <a:rPr lang="cs-CZ" altLang="en-US"/>
              <a:pPr/>
              <a:t>62</a:t>
            </a:fld>
            <a:endParaRPr lang="cs-CZ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B4A860B7-FBBF-4019-89F1-A7127D781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4300">
                <a:solidFill>
                  <a:schemeClr val="accent2"/>
                </a:solidFill>
              </a:rPr>
              <a:t>PNG -</a:t>
            </a:r>
            <a:r>
              <a:rPr lang="cs-CZ" altLang="cs-CZ" sz="4300"/>
              <a:t>18 048 B</a:t>
            </a:r>
          </a:p>
        </p:txBody>
      </p:sp>
      <p:pic>
        <p:nvPicPr>
          <p:cNvPr id="66564" name="Picture 3" descr="td7">
            <a:extLst>
              <a:ext uri="{FF2B5EF4-FFF2-40B4-BE49-F238E27FC236}">
                <a16:creationId xmlns:a16="http://schemas.microsoft.com/office/drawing/2014/main" id="{A3C1D382-CC17-FB74-8668-EF0243676E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412875"/>
            <a:ext cx="8497888" cy="526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5F1786A6-1349-4319-9FB8-9927907551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Barevné modely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2FFE0003-38CF-1982-F46B-B8C6A63AD74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 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Zástupný symbol pro číslo snímku 6">
            <a:extLst>
              <a:ext uri="{FF2B5EF4-FFF2-40B4-BE49-F238E27FC236}">
                <a16:creationId xmlns:a16="http://schemas.microsoft.com/office/drawing/2014/main" id="{745B83E7-AF8E-F495-9A09-7A509999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3FE431-EC9B-4418-AD6F-8DFA2EFDD951}" type="slidenum">
              <a:rPr lang="cs-CZ" altLang="en-US"/>
              <a:pPr/>
              <a:t>64</a:t>
            </a:fld>
            <a:endParaRPr lang="cs-CZ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D4388240-1D97-3ADD-2F07-BB4B7D21A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Barevné modely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0187C31F-3D5B-6837-93A8-F3F3F7586A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628775"/>
            <a:ext cx="8229600" cy="1781175"/>
          </a:xfrm>
        </p:spPr>
        <p:txBody>
          <a:bodyPr/>
          <a:lstStyle/>
          <a:p>
            <a:pPr eaLnBrk="1" hangingPunct="1"/>
            <a:r>
              <a:rPr lang="cs-CZ" altLang="cs-CZ" sz="2600"/>
              <a:t>Pro počítačové zpracování se využívá několika barevných modelů.</a:t>
            </a:r>
          </a:p>
          <a:p>
            <a:pPr eaLnBrk="1" hangingPunct="1"/>
            <a:r>
              <a:rPr lang="cs-CZ" altLang="cs-CZ" sz="2600"/>
              <a:t>Liší se podle toho, které "zařízení" obraz zpracovává. </a:t>
            </a:r>
          </a:p>
        </p:txBody>
      </p:sp>
      <p:graphicFrame>
        <p:nvGraphicFramePr>
          <p:cNvPr id="141421" name="Group 109">
            <a:extLst>
              <a:ext uri="{FF2B5EF4-FFF2-40B4-BE49-F238E27FC236}">
                <a16:creationId xmlns:a16="http://schemas.microsoft.com/office/drawing/2014/main" id="{BA833013-3C3C-B1E9-A4B9-E82D0D222CD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84213" y="3644900"/>
          <a:ext cx="8013700" cy="2527299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3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"zařízení"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Popis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RGB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monitor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ed 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G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reen 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lue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CMYK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tiskárna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yan 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agenta 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ellow blac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K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HLS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cs-CZ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lidské oko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ue 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ightness 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aturation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7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HSB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ue 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aturation 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rightness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Zástupný symbol pro číslo snímku 5">
            <a:extLst>
              <a:ext uri="{FF2B5EF4-FFF2-40B4-BE49-F238E27FC236}">
                <a16:creationId xmlns:a16="http://schemas.microsoft.com/office/drawing/2014/main" id="{FC824AAC-4486-F54A-0F68-1FDCAE20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68F346-DEE1-4EDF-99D4-DB5E1FE7CF86}" type="slidenum">
              <a:rPr lang="cs-CZ" altLang="en-US"/>
              <a:pPr/>
              <a:t>65</a:t>
            </a:fld>
            <a:endParaRPr lang="cs-CZ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3488549-2CB8-F96C-62BB-BA5B2820D1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RGB</a:t>
            </a:r>
          </a:p>
        </p:txBody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AAA40F0A-ECE3-9550-4ED3-EDFF191B9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Je barevný model který je odvozen od práce monitoru (CRT či LCD)</a:t>
            </a:r>
          </a:p>
          <a:p>
            <a:pPr eaLnBrk="1" hangingPunct="1"/>
            <a:r>
              <a:rPr lang="cs-CZ" altLang="cs-CZ"/>
              <a:t>Má tři základní barvy:</a:t>
            </a:r>
          </a:p>
          <a:p>
            <a:pPr lvl="1" eaLnBrk="1" hangingPunct="1"/>
            <a:r>
              <a:rPr lang="cs-CZ" altLang="cs-CZ" b="1"/>
              <a:t>R</a:t>
            </a:r>
            <a:r>
              <a:rPr lang="cs-CZ" altLang="cs-CZ"/>
              <a:t>ed (červená)</a:t>
            </a:r>
          </a:p>
          <a:p>
            <a:pPr lvl="1" eaLnBrk="1" hangingPunct="1"/>
            <a:r>
              <a:rPr lang="cs-CZ" altLang="cs-CZ" b="1"/>
              <a:t>G</a:t>
            </a:r>
            <a:r>
              <a:rPr lang="cs-CZ" altLang="cs-CZ"/>
              <a:t>reen (zelená)</a:t>
            </a:r>
          </a:p>
          <a:p>
            <a:pPr lvl="1" eaLnBrk="1" hangingPunct="1"/>
            <a:r>
              <a:rPr lang="cs-CZ" altLang="cs-CZ" b="1"/>
              <a:t>B</a:t>
            </a:r>
            <a:r>
              <a:rPr lang="cs-CZ" altLang="cs-CZ"/>
              <a:t>lue (modrá)</a:t>
            </a:r>
          </a:p>
          <a:p>
            <a:pPr eaLnBrk="1" hangingPunct="1"/>
            <a:r>
              <a:rPr lang="cs-CZ" altLang="cs-CZ"/>
              <a:t>další barvy vznikají jejich smícháním.</a:t>
            </a:r>
          </a:p>
          <a:p>
            <a:pPr eaLnBrk="1" hangingPunct="1"/>
            <a:r>
              <a:rPr lang="cs-CZ" altLang="cs-CZ" sz="2600"/>
              <a:t>všechny barvy znamenají bílou, žádná černou</a:t>
            </a:r>
          </a:p>
        </p:txBody>
      </p:sp>
      <p:pic>
        <p:nvPicPr>
          <p:cNvPr id="69637" name="Picture 4" descr="rgb">
            <a:extLst>
              <a:ext uri="{FF2B5EF4-FFF2-40B4-BE49-F238E27FC236}">
                <a16:creationId xmlns:a16="http://schemas.microsoft.com/office/drawing/2014/main" id="{1610A6FD-3441-0462-38BD-49E0968A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349500"/>
            <a:ext cx="2306637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Zástupný symbol pro číslo snímku 8">
            <a:extLst>
              <a:ext uri="{FF2B5EF4-FFF2-40B4-BE49-F238E27FC236}">
                <a16:creationId xmlns:a16="http://schemas.microsoft.com/office/drawing/2014/main" id="{8137741D-2BDE-0CC4-3C83-E6DC7498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20E27C-2249-4B2B-B132-F857A4407DAE}" type="slidenum">
              <a:rPr lang="cs-CZ" altLang="en-US"/>
              <a:pPr/>
              <a:t>66</a:t>
            </a:fld>
            <a:endParaRPr lang="cs-CZ" altLang="en-US"/>
          </a:p>
        </p:txBody>
      </p:sp>
      <p:sp>
        <p:nvSpPr>
          <p:cNvPr id="70659" name="Rectangle 4">
            <a:extLst>
              <a:ext uri="{FF2B5EF4-FFF2-40B4-BE49-F238E27FC236}">
                <a16:creationId xmlns:a16="http://schemas.microsoft.com/office/drawing/2014/main" id="{311A5DB2-8316-266E-CBCF-295278829002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Princip obrazovky CRT</a:t>
            </a:r>
          </a:p>
        </p:txBody>
      </p:sp>
      <p:pic>
        <p:nvPicPr>
          <p:cNvPr id="70660" name="Picture 9" descr="12a-Obrazovka">
            <a:extLst>
              <a:ext uri="{FF2B5EF4-FFF2-40B4-BE49-F238E27FC236}">
                <a16:creationId xmlns:a16="http://schemas.microsoft.com/office/drawing/2014/main" id="{60120D07-4AF0-B601-025E-F577C090C076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4402" r="3215" b="5283"/>
          <a:stretch>
            <a:fillRect/>
          </a:stretch>
        </p:blipFill>
        <p:spPr>
          <a:xfrm>
            <a:off x="0" y="1844675"/>
            <a:ext cx="6084888" cy="4287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0661" name="Picture 10" descr="12c-Delta">
            <a:extLst>
              <a:ext uri="{FF2B5EF4-FFF2-40B4-BE49-F238E27FC236}">
                <a16:creationId xmlns:a16="http://schemas.microsoft.com/office/drawing/2014/main" id="{555687D8-0E93-12EE-F91E-957D9A3CBA22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0788" y="1628775"/>
            <a:ext cx="2540000" cy="1308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0662" name="Picture 11" descr="12d-Trinitron">
            <a:extLst>
              <a:ext uri="{FF2B5EF4-FFF2-40B4-BE49-F238E27FC236}">
                <a16:creationId xmlns:a16="http://schemas.microsoft.com/office/drawing/2014/main" id="{D24372E3-1EED-051B-FE26-76D96DFE51D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0788" y="3213100"/>
            <a:ext cx="2527300" cy="1308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0663" name="Picture 12" descr="12e-InLine">
            <a:extLst>
              <a:ext uri="{FF2B5EF4-FFF2-40B4-BE49-F238E27FC236}">
                <a16:creationId xmlns:a16="http://schemas.microsoft.com/office/drawing/2014/main" id="{DA46EAE9-25AF-32B8-38CB-79A6DE4D50E4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0788" y="4797425"/>
            <a:ext cx="1292225" cy="1331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0664" name="Text Box 13">
            <a:extLst>
              <a:ext uri="{FF2B5EF4-FFF2-40B4-BE49-F238E27FC236}">
                <a16:creationId xmlns:a16="http://schemas.microsoft.com/office/drawing/2014/main" id="{09F1DB3D-3130-9D7E-A9E8-9709F168B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2420938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800" b="1">
                <a:solidFill>
                  <a:srgbClr val="FFFF00"/>
                </a:solidFill>
              </a:rPr>
              <a:t>Delta</a:t>
            </a:r>
          </a:p>
        </p:txBody>
      </p:sp>
      <p:sp>
        <p:nvSpPr>
          <p:cNvPr id="70665" name="Text Box 14">
            <a:extLst>
              <a:ext uri="{FF2B5EF4-FFF2-40B4-BE49-F238E27FC236}">
                <a16:creationId xmlns:a16="http://schemas.microsoft.com/office/drawing/2014/main" id="{23740757-5531-5C0C-6B35-3D91790C5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357563"/>
            <a:ext cx="12239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800" b="1">
                <a:solidFill>
                  <a:srgbClr val="FFFF00"/>
                </a:solidFill>
              </a:rPr>
              <a:t>Trini-</a:t>
            </a:r>
            <a:br>
              <a:rPr lang="cs-CZ" altLang="cs-CZ" sz="2800" b="1">
                <a:solidFill>
                  <a:srgbClr val="FFFF00"/>
                </a:solidFill>
              </a:rPr>
            </a:br>
            <a:r>
              <a:rPr lang="cs-CZ" altLang="cs-CZ" sz="2800" b="1">
                <a:solidFill>
                  <a:srgbClr val="FFFF00"/>
                </a:solidFill>
              </a:rPr>
              <a:t>tron</a:t>
            </a:r>
          </a:p>
        </p:txBody>
      </p:sp>
      <p:sp>
        <p:nvSpPr>
          <p:cNvPr id="70666" name="Text Box 19">
            <a:extLst>
              <a:ext uri="{FF2B5EF4-FFF2-40B4-BE49-F238E27FC236}">
                <a16:creationId xmlns:a16="http://schemas.microsoft.com/office/drawing/2014/main" id="{CA391C69-5036-C518-2FB1-8E250DE0B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4941888"/>
            <a:ext cx="12239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800" b="1">
                <a:solidFill>
                  <a:srgbClr val="FFFF00"/>
                </a:solidFill>
              </a:rPr>
              <a:t>In Line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Zástupný symbol pro číslo snímku 5">
            <a:extLst>
              <a:ext uri="{FF2B5EF4-FFF2-40B4-BE49-F238E27FC236}">
                <a16:creationId xmlns:a16="http://schemas.microsoft.com/office/drawing/2014/main" id="{723B1889-77BD-9C13-8468-40099579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4B7C70-83CB-453E-8111-C2E4A7193537}" type="slidenum">
              <a:rPr lang="cs-CZ" altLang="en-US"/>
              <a:pPr/>
              <a:t>67</a:t>
            </a:fld>
            <a:endParaRPr lang="cs-CZ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E0519F6-14F0-DDDC-01F0-F146CCB54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Princip LCD displeje</a:t>
            </a:r>
          </a:p>
        </p:txBody>
      </p:sp>
      <p:graphicFrame>
        <p:nvGraphicFramePr>
          <p:cNvPr id="146505" name="Group 73">
            <a:extLst>
              <a:ext uri="{FF2B5EF4-FFF2-40B4-BE49-F238E27FC236}">
                <a16:creationId xmlns:a16="http://schemas.microsoft.com/office/drawing/2014/main" id="{B973FFC3-6EF5-89BC-785E-8257252E59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719263"/>
          <a:ext cx="8229600" cy="415766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cs-CZ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cs-CZ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69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Tekutý krystal v základním stavu - bez elektrického pole. Světlo je natáčeno, že může projít druhým polarizačním filtrem. Prochází plný jas podsvětlujících lamp.</a:t>
                      </a:r>
                      <a:r>
                        <a:rPr kumimoji="0" lang="cs-CZ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cs-CZ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Bílá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69373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989013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2827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739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197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6543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11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Tekutý krystal pod plným elektrickým polem. Světlo nemůže projít druhým polarizačním filtrem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cs-CZ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cs-CZ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    Černá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689" name="Picture 57" descr="13b-Krystal1">
            <a:extLst>
              <a:ext uri="{FF2B5EF4-FFF2-40B4-BE49-F238E27FC236}">
                <a16:creationId xmlns:a16="http://schemas.microsoft.com/office/drawing/2014/main" id="{295360F4-D879-77CF-B611-9DBFE5F65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44675"/>
            <a:ext cx="3168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0" name="Picture 58" descr="13c-Krystal2">
            <a:extLst>
              <a:ext uri="{FF2B5EF4-FFF2-40B4-BE49-F238E27FC236}">
                <a16:creationId xmlns:a16="http://schemas.microsoft.com/office/drawing/2014/main" id="{F6858762-FA9C-AEC6-0C6F-04A8D3FCC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916113"/>
            <a:ext cx="31686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Zástupný symbol pro číslo snímku 5">
            <a:extLst>
              <a:ext uri="{FF2B5EF4-FFF2-40B4-BE49-F238E27FC236}">
                <a16:creationId xmlns:a16="http://schemas.microsoft.com/office/drawing/2014/main" id="{1DC9DA7F-48AF-50B6-4634-CAF414E5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666ECD-9D41-44E4-A055-138F056AF8AE}" type="slidenum">
              <a:rPr lang="cs-CZ" altLang="en-US"/>
              <a:pPr/>
              <a:t>68</a:t>
            </a:fld>
            <a:endParaRPr lang="cs-CZ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B9F108F-14A9-2D16-9BB8-A880F08FB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Princip LCD displeje</a:t>
            </a:r>
          </a:p>
        </p:txBody>
      </p:sp>
      <p:pic>
        <p:nvPicPr>
          <p:cNvPr id="72708" name="Picture 20" descr="13d-TFT">
            <a:extLst>
              <a:ext uri="{FF2B5EF4-FFF2-40B4-BE49-F238E27FC236}">
                <a16:creationId xmlns:a16="http://schemas.microsoft.com/office/drawing/2014/main" id="{BB6C1ACE-DEC7-9E62-B856-4F8A6FE391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341438"/>
            <a:ext cx="7273925" cy="50847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Zástupný symbol pro číslo snímku 5">
            <a:extLst>
              <a:ext uri="{FF2B5EF4-FFF2-40B4-BE49-F238E27FC236}">
                <a16:creationId xmlns:a16="http://schemas.microsoft.com/office/drawing/2014/main" id="{2D3B1C51-11AD-1F32-715E-4BB49676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105482-ABA6-4D14-BB29-24867383B377}" type="slidenum">
              <a:rPr lang="cs-CZ" altLang="en-US"/>
              <a:pPr/>
              <a:t>69</a:t>
            </a:fld>
            <a:endParaRPr lang="cs-CZ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F2F11B73-DF20-62C4-78AE-24CBB820E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RGB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654C021A-A705-806C-01AC-50618EC71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Barevný model RGB je 3-bytový (24-bitový). </a:t>
            </a:r>
          </a:p>
          <a:p>
            <a:pPr eaLnBrk="1" hangingPunct="1"/>
            <a:r>
              <a:rPr lang="cs-CZ" altLang="cs-CZ"/>
              <a:t>Každá složka představuje jeden byte:</a:t>
            </a:r>
          </a:p>
          <a:p>
            <a:pPr lvl="1" eaLnBrk="1" hangingPunct="1"/>
            <a:r>
              <a:rPr lang="cs-CZ" altLang="cs-CZ"/>
              <a:t>Je-li hodnota bytu 0, pak složka „nesvítí“</a:t>
            </a:r>
          </a:p>
          <a:p>
            <a:pPr lvl="1" eaLnBrk="1" hangingPunct="1"/>
            <a:r>
              <a:rPr lang="cs-CZ" altLang="cs-CZ"/>
              <a:t>Je-li 255, pak o složce říkáme, že „svítí“. </a:t>
            </a:r>
          </a:p>
          <a:p>
            <a:pPr lvl="1" eaLnBrk="1" hangingPunct="1"/>
            <a:r>
              <a:rPr lang="cs-CZ" altLang="cs-CZ"/>
              <a:t>V počítačích se většinou uvádí čísla </a:t>
            </a:r>
            <a:br>
              <a:rPr lang="cs-CZ" altLang="cs-CZ"/>
            </a:br>
            <a:r>
              <a:rPr lang="cs-CZ" altLang="cs-CZ"/>
              <a:t>v šestnáctkové soustavě, tedy 00h až FFh.</a:t>
            </a:r>
          </a:p>
          <a:p>
            <a:pPr lvl="1" eaLnBrk="1" hangingPunct="1"/>
            <a:r>
              <a:rPr lang="cs-CZ" altLang="cs-CZ">
                <a:solidFill>
                  <a:schemeClr val="tx2"/>
                </a:solidFill>
              </a:rPr>
              <a:t>Odstíny šedi</a:t>
            </a:r>
            <a:r>
              <a:rPr lang="cs-CZ" altLang="cs-CZ"/>
              <a:t> vznikají tak, že jsou všechny tři složky primárních barev rovnocenné.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Zástupný symbol pro číslo snímku 5">
            <a:extLst>
              <a:ext uri="{FF2B5EF4-FFF2-40B4-BE49-F238E27FC236}">
                <a16:creationId xmlns:a16="http://schemas.microsoft.com/office/drawing/2014/main" id="{4E8418B8-E53A-7CC4-DAFC-D4626CB8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AE149C-149E-4F70-9580-7BBF63B567F9}" type="slidenum">
              <a:rPr lang="cs-CZ" altLang="en-US"/>
              <a:pPr/>
              <a:t>7</a:t>
            </a:fld>
            <a:endParaRPr lang="cs-CZ" alt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4083524D-EF07-4F7F-26C0-E7634B6383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Počítačová grafika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935474E-8C21-1C1B-511D-D9D57BE819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>
                <a:solidFill>
                  <a:schemeClr val="accent2"/>
                </a:solidFill>
              </a:rPr>
              <a:t>Tiskoviny</a:t>
            </a:r>
            <a:r>
              <a:rPr lang="cs-CZ" altLang="cs-CZ"/>
              <a:t> - časopisy, noviny, knihy, letáky…</a:t>
            </a:r>
            <a:br>
              <a:rPr lang="cs-CZ" altLang="cs-CZ"/>
            </a:br>
            <a:r>
              <a:rPr lang="cs-CZ" altLang="cs-CZ" b="1">
                <a:solidFill>
                  <a:schemeClr val="hlink"/>
                </a:solidFill>
              </a:rPr>
              <a:t>DTP</a:t>
            </a:r>
            <a:r>
              <a:rPr lang="cs-CZ" altLang="cs-CZ"/>
              <a:t> - </a:t>
            </a:r>
            <a:r>
              <a:rPr lang="cs-CZ" altLang="cs-CZ">
                <a:solidFill>
                  <a:schemeClr val="hlink"/>
                </a:solidFill>
              </a:rPr>
              <a:t>Desk Top Publishing</a:t>
            </a:r>
            <a:endParaRPr lang="cs-CZ" altLang="cs-CZ"/>
          </a:p>
          <a:p>
            <a:pPr eaLnBrk="1" hangingPunct="1"/>
            <a:r>
              <a:rPr lang="cs-CZ" altLang="cs-CZ">
                <a:solidFill>
                  <a:schemeClr val="accent2"/>
                </a:solidFill>
              </a:rPr>
              <a:t>Reklama</a:t>
            </a:r>
            <a:r>
              <a:rPr lang="cs-CZ" altLang="cs-CZ"/>
              <a:t> - billboardy, propagační materiály, obaly výrobků… </a:t>
            </a:r>
          </a:p>
          <a:p>
            <a:pPr eaLnBrk="1" hangingPunct="1"/>
            <a:r>
              <a:rPr lang="cs-CZ" altLang="cs-CZ">
                <a:solidFill>
                  <a:schemeClr val="accent2"/>
                </a:solidFill>
              </a:rPr>
              <a:t>Televize</a:t>
            </a:r>
            <a:r>
              <a:rPr lang="cs-CZ" altLang="cs-CZ"/>
              <a:t> - televizní efekty, titulky,schémata ve zprávách…</a:t>
            </a:r>
          </a:p>
          <a:p>
            <a:pPr eaLnBrk="1" hangingPunct="1"/>
            <a:r>
              <a:rPr lang="cs-CZ" altLang="cs-CZ">
                <a:solidFill>
                  <a:schemeClr val="accent2"/>
                </a:solidFill>
              </a:rPr>
              <a:t>Internet </a:t>
            </a:r>
            <a:r>
              <a:rPr lang="cs-CZ" altLang="cs-CZ"/>
              <a:t>- tvorba www stránek</a:t>
            </a:r>
            <a:r>
              <a:rPr lang="cs-CZ" altLang="cs-CZ">
                <a:solidFill>
                  <a:schemeClr val="accent2"/>
                </a:solidFill>
              </a:rPr>
              <a:t> </a:t>
            </a:r>
          </a:p>
          <a:p>
            <a:pPr eaLnBrk="1" hangingPunct="1"/>
            <a:r>
              <a:rPr lang="cs-CZ" altLang="cs-CZ">
                <a:solidFill>
                  <a:schemeClr val="accent2"/>
                </a:solidFill>
              </a:rPr>
              <a:t>Počítačové hry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Zástupný symbol pro číslo snímku 6">
            <a:extLst>
              <a:ext uri="{FF2B5EF4-FFF2-40B4-BE49-F238E27FC236}">
                <a16:creationId xmlns:a16="http://schemas.microsoft.com/office/drawing/2014/main" id="{64E9A343-CEEA-5909-8A50-C6D38021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649CCF-2CDE-46CA-A714-95600DED2D91}" type="slidenum">
              <a:rPr lang="cs-CZ" altLang="en-US"/>
              <a:pPr/>
              <a:t>70</a:t>
            </a:fld>
            <a:endParaRPr lang="cs-CZ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C0A0B13-9D7F-7A7C-A3B4-4E6C44747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RGB</a:t>
            </a:r>
          </a:p>
        </p:txBody>
      </p:sp>
      <p:sp>
        <p:nvSpPr>
          <p:cNvPr id="74756" name="Rectangle 4">
            <a:extLst>
              <a:ext uri="{FF2B5EF4-FFF2-40B4-BE49-F238E27FC236}">
                <a16:creationId xmlns:a16="http://schemas.microsoft.com/office/drawing/2014/main" id="{8E67E862-5E7B-E2A0-9E2A-11D61750BD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628775"/>
            <a:ext cx="5338762" cy="45180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600"/>
              <a:t>Výhody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ideální pro počítač a monitor.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Nevýhody: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nevhodné pro klasické malíře pro své nepřirozeně lidské vnímání a míchání barev.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vztah mezi vyzařováním barevných složek a lidským vnímáním není lineární.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nelze 100% převést na tiskařské barvy.</a:t>
            </a:r>
            <a:br>
              <a:rPr lang="cs-CZ" altLang="cs-CZ"/>
            </a:br>
            <a:endParaRPr lang="cs-CZ" altLang="cs-CZ"/>
          </a:p>
        </p:txBody>
      </p:sp>
      <p:pic>
        <p:nvPicPr>
          <p:cNvPr id="74757" name="Picture 6" descr="rgb_cube">
            <a:extLst>
              <a:ext uri="{FF2B5EF4-FFF2-40B4-BE49-F238E27FC236}">
                <a16:creationId xmlns:a16="http://schemas.microsoft.com/office/drawing/2014/main" id="{32B4AB3D-BC39-8297-41C8-E9DF34ABF79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4525" y="1989138"/>
            <a:ext cx="3095625" cy="3065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Zástupný symbol pro číslo snímku 5">
            <a:extLst>
              <a:ext uri="{FF2B5EF4-FFF2-40B4-BE49-F238E27FC236}">
                <a16:creationId xmlns:a16="http://schemas.microsoft.com/office/drawing/2014/main" id="{E8E9F5F5-A3DD-0511-D929-6BBF33DF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1856D9-7A2E-4DAD-B289-FF36FDFC4B96}" type="slidenum">
              <a:rPr lang="cs-CZ" altLang="en-US"/>
              <a:pPr/>
              <a:t>71</a:t>
            </a:fld>
            <a:endParaRPr lang="cs-CZ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7D1D6885-5601-BCCA-5BDE-7399154AE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CMYK</a:t>
            </a:r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719FE8FC-AB31-DF19-D29D-E0F75B7D4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Model CMYK je tzv. tiskařský model. </a:t>
            </a:r>
          </a:p>
          <a:p>
            <a:pPr eaLnBrk="1" hangingPunct="1"/>
            <a:r>
              <a:rPr lang="cs-CZ" altLang="cs-CZ"/>
              <a:t>Má čtyři primární barvy: </a:t>
            </a:r>
          </a:p>
          <a:p>
            <a:pPr lvl="1" eaLnBrk="1" hangingPunct="1"/>
            <a:r>
              <a:rPr lang="cs-CZ" altLang="cs-CZ" sz="3000" b="1"/>
              <a:t>C</a:t>
            </a:r>
            <a:r>
              <a:rPr lang="cs-CZ" altLang="cs-CZ" sz="3000"/>
              <a:t>yan (azurová)</a:t>
            </a:r>
          </a:p>
          <a:p>
            <a:pPr lvl="1" eaLnBrk="1" hangingPunct="1"/>
            <a:r>
              <a:rPr lang="cs-CZ" altLang="cs-CZ" sz="3000" b="1"/>
              <a:t>M</a:t>
            </a:r>
            <a:r>
              <a:rPr lang="cs-CZ" altLang="cs-CZ" sz="3000"/>
              <a:t>agenta (purpurová)</a:t>
            </a:r>
          </a:p>
          <a:p>
            <a:pPr lvl="1" eaLnBrk="1" hangingPunct="1"/>
            <a:r>
              <a:rPr lang="cs-CZ" altLang="cs-CZ" sz="3000" b="1"/>
              <a:t>Y</a:t>
            </a:r>
            <a:r>
              <a:rPr lang="cs-CZ" altLang="cs-CZ" sz="3000"/>
              <a:t>ellow (žlutá)</a:t>
            </a:r>
          </a:p>
          <a:p>
            <a:pPr lvl="1" eaLnBrk="1" hangingPunct="1"/>
            <a:r>
              <a:rPr lang="cs-CZ" altLang="cs-CZ" sz="3000"/>
              <a:t>blac</a:t>
            </a:r>
            <a:r>
              <a:rPr lang="cs-CZ" altLang="cs-CZ" sz="3000" b="1"/>
              <a:t>K</a:t>
            </a:r>
            <a:r>
              <a:rPr lang="cs-CZ" altLang="cs-CZ" sz="3000"/>
              <a:t> (černá)</a:t>
            </a:r>
          </a:p>
        </p:txBody>
      </p:sp>
      <p:pic>
        <p:nvPicPr>
          <p:cNvPr id="75781" name="Picture 4" descr="cmyk">
            <a:extLst>
              <a:ext uri="{FF2B5EF4-FFF2-40B4-BE49-F238E27FC236}">
                <a16:creationId xmlns:a16="http://schemas.microsoft.com/office/drawing/2014/main" id="{4A64BCFB-9B1E-386B-46BD-6BD4F5D4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565400"/>
            <a:ext cx="2632075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9921B65-BB20-A848-B4AC-D31E3986E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CMYK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8431279-3000-7131-A60C-434706B30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218487" cy="44640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800"/>
              <a:t>Model CMYK má dvě varianty: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800"/>
              <a:t>matematický model </a:t>
            </a:r>
            <a:r>
              <a:rPr lang="cs-CZ" altLang="cs-CZ" sz="2800" b="1">
                <a:solidFill>
                  <a:schemeClr val="accent2"/>
                </a:solidFill>
              </a:rPr>
              <a:t>CMY</a:t>
            </a:r>
            <a:r>
              <a:rPr lang="cs-CZ" altLang="cs-CZ" sz="28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800"/>
              <a:t>praktický model </a:t>
            </a:r>
            <a:r>
              <a:rPr lang="cs-CZ" altLang="cs-CZ" sz="2800" b="1">
                <a:solidFill>
                  <a:schemeClr val="accent2"/>
                </a:solidFill>
              </a:rPr>
              <a:t>CMYK</a:t>
            </a:r>
            <a:r>
              <a:rPr lang="cs-CZ" altLang="cs-CZ" sz="280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800"/>
              <a:t>Model CMY (bez K) je podobný modelu RGB, pouze má ve středu barvy "černou".</a:t>
            </a:r>
            <a:r>
              <a:rPr lang="cs-CZ" altLang="cs-CZ" sz="260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800" i="1"/>
              <a:t>V tiskárnách se výsledná černá barva vytváří ze všech tří složek (azurová, purpurová, žlutá), což je jednak drahé a jednak ne zcela černé.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800" i="1"/>
              <a:t>Proto se přidává do tiskáren ještě jedna náplň a to čistě černá. </a:t>
            </a:r>
          </a:p>
          <a:p>
            <a:pPr eaLnBrk="1" hangingPunct="1">
              <a:lnSpc>
                <a:spcPct val="90000"/>
              </a:lnSpc>
            </a:pPr>
            <a:endParaRPr lang="cs-CZ" altLang="cs-CZ" sz="2800" i="1"/>
          </a:p>
        </p:txBody>
      </p:sp>
      <p:grpSp>
        <p:nvGrpSpPr>
          <p:cNvPr id="76804" name="Group 9">
            <a:extLst>
              <a:ext uri="{FF2B5EF4-FFF2-40B4-BE49-F238E27FC236}">
                <a16:creationId xmlns:a16="http://schemas.microsoft.com/office/drawing/2014/main" id="{8C56EBED-CFC6-23FE-71FA-CF2F4F05A906}"/>
              </a:ext>
            </a:extLst>
          </p:cNvPr>
          <p:cNvGrpSpPr>
            <a:grpSpLocks/>
          </p:cNvGrpSpPr>
          <p:nvPr/>
        </p:nvGrpSpPr>
        <p:grpSpPr bwMode="auto">
          <a:xfrm>
            <a:off x="6156325" y="404813"/>
            <a:ext cx="2987675" cy="1536700"/>
            <a:chOff x="3742" y="210"/>
            <a:chExt cx="1882" cy="968"/>
          </a:xfrm>
        </p:grpSpPr>
        <p:pic>
          <p:nvPicPr>
            <p:cNvPr id="76805" name="Picture 7" descr="cmyk2">
              <a:extLst>
                <a:ext uri="{FF2B5EF4-FFF2-40B4-BE49-F238E27FC236}">
                  <a16:creationId xmlns:a16="http://schemas.microsoft.com/office/drawing/2014/main" id="{CDCE9561-DF9E-8437-06D9-26AF585B8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210"/>
              <a:ext cx="1610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06" name="Text Box 8">
              <a:extLst>
                <a:ext uri="{FF2B5EF4-FFF2-40B4-BE49-F238E27FC236}">
                  <a16:creationId xmlns:a16="http://schemas.microsoft.com/office/drawing/2014/main" id="{45B56ECA-C270-23B9-8062-BE08EB08F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890"/>
              <a:ext cx="18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cs-CZ" altLang="cs-CZ" sz="2400" b="1">
                  <a:solidFill>
                    <a:schemeClr val="bg2"/>
                  </a:solidFill>
                </a:rPr>
                <a:t>C+M+Y    C+M+Y+K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Zástupný symbol pro číslo snímku 5">
            <a:extLst>
              <a:ext uri="{FF2B5EF4-FFF2-40B4-BE49-F238E27FC236}">
                <a16:creationId xmlns:a16="http://schemas.microsoft.com/office/drawing/2014/main" id="{E6F5C709-AB27-B80A-1B18-888DB6F0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59F588-DBA6-4D00-A48D-5C78D102DC57}" type="slidenum">
              <a:rPr lang="cs-CZ" altLang="en-US"/>
              <a:pPr/>
              <a:t>73</a:t>
            </a:fld>
            <a:endParaRPr lang="cs-CZ" altLang="en-U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9330D0F4-F418-F52C-C793-5B03A3D6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CMYK - RGB</a:t>
            </a:r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A093FBF2-6966-7120-D491-A99628732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Mezi modely RGB a CMYK neexistuje přesný převod a tak by se už od samého začátku mělo brát na zřetel, k jakému účelu se bude obrázek používat.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Zástupný symbol pro číslo snímku 5">
            <a:extLst>
              <a:ext uri="{FF2B5EF4-FFF2-40B4-BE49-F238E27FC236}">
                <a16:creationId xmlns:a16="http://schemas.microsoft.com/office/drawing/2014/main" id="{071B51CA-1F0A-883A-9323-CB35AB59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212BB7-AE78-4F5A-B850-00DC98C6B454}" type="slidenum">
              <a:rPr lang="cs-CZ" altLang="en-US"/>
              <a:pPr/>
              <a:t>74</a:t>
            </a:fld>
            <a:endParaRPr lang="cs-CZ" altLang="en-U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11FE91A7-8815-191C-6A4F-E1B7FB3A9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HSB, HLS </a:t>
            </a:r>
          </a:p>
        </p:txBody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8BF02276-9662-3939-9D3E-480811D8B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Jedná se o modely "lidského vnímání" a jsou tzv. šité na míru výtvarníkům, kteří pracují se skutečnými barvami. </a:t>
            </a:r>
          </a:p>
          <a:p>
            <a:pPr eaLnBrk="1" hangingPunct="1"/>
            <a:r>
              <a:rPr lang="cs-CZ" altLang="cs-CZ"/>
              <a:t>Fyzika popisuje barvu třemi vlastnostmi: vlnovou délkou, jasem a intenzitou. </a:t>
            </a:r>
          </a:p>
          <a:p>
            <a:pPr eaLnBrk="1" hangingPunct="1"/>
            <a:r>
              <a:rPr lang="cs-CZ" altLang="cs-CZ"/>
              <a:t>Zkratky těchto modelů znamenají:</a:t>
            </a:r>
          </a:p>
          <a:p>
            <a:pPr lvl="1" eaLnBrk="1" hangingPunct="1"/>
            <a:r>
              <a:rPr lang="cs-CZ" altLang="cs-CZ" sz="3000" b="1"/>
              <a:t>H</a:t>
            </a:r>
            <a:r>
              <a:rPr lang="cs-CZ" altLang="cs-CZ" sz="3000"/>
              <a:t>ue </a:t>
            </a:r>
            <a:r>
              <a:rPr lang="cs-CZ" altLang="cs-CZ" sz="3000" b="1"/>
              <a:t>S</a:t>
            </a:r>
            <a:r>
              <a:rPr lang="cs-CZ" altLang="cs-CZ" sz="3000"/>
              <a:t>aturation </a:t>
            </a:r>
            <a:r>
              <a:rPr lang="cs-CZ" altLang="cs-CZ" sz="3000" b="1"/>
              <a:t>B</a:t>
            </a:r>
            <a:r>
              <a:rPr lang="cs-CZ" altLang="cs-CZ" sz="3000"/>
              <a:t>rightness </a:t>
            </a:r>
          </a:p>
          <a:p>
            <a:pPr lvl="1" eaLnBrk="1" hangingPunct="1"/>
            <a:r>
              <a:rPr lang="cs-CZ" altLang="cs-CZ" sz="3000" b="1"/>
              <a:t>H</a:t>
            </a:r>
            <a:r>
              <a:rPr lang="cs-CZ" altLang="cs-CZ" sz="3000"/>
              <a:t>ue </a:t>
            </a:r>
            <a:r>
              <a:rPr lang="cs-CZ" altLang="cs-CZ" sz="3000" b="1"/>
              <a:t>L</a:t>
            </a:r>
            <a:r>
              <a:rPr lang="cs-CZ" altLang="cs-CZ" sz="3000"/>
              <a:t>ightness </a:t>
            </a:r>
            <a:r>
              <a:rPr lang="cs-CZ" altLang="cs-CZ" sz="3000" b="1"/>
              <a:t>S</a:t>
            </a:r>
            <a:r>
              <a:rPr lang="cs-CZ" altLang="cs-CZ" sz="3000"/>
              <a:t>aturation.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Zástupný symbol pro číslo snímku 6">
            <a:extLst>
              <a:ext uri="{FF2B5EF4-FFF2-40B4-BE49-F238E27FC236}">
                <a16:creationId xmlns:a16="http://schemas.microsoft.com/office/drawing/2014/main" id="{39634B3C-258B-B22A-5B34-94FD5097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E8A3650-4ECB-4DDD-A4C6-FFE04A42858A}" type="slidenum">
              <a:rPr lang="cs-CZ" altLang="en-US"/>
              <a:pPr/>
              <a:t>75</a:t>
            </a:fld>
            <a:endParaRPr lang="cs-CZ" altLang="en-US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3F27BA9B-9B71-72F1-15A2-D527F97F0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HSB, HLS - </a:t>
            </a:r>
            <a:r>
              <a:rPr lang="cs-CZ" altLang="cs-CZ" i="1">
                <a:solidFill>
                  <a:schemeClr val="accent2"/>
                </a:solidFill>
              </a:rPr>
              <a:t>Hue: odstín, tón</a:t>
            </a:r>
            <a:endParaRPr lang="cs-CZ" altLang="cs-CZ">
              <a:solidFill>
                <a:schemeClr val="accent2"/>
              </a:solidFill>
            </a:endParaRPr>
          </a:p>
        </p:txBody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87A42FB0-4C07-24A0-764F-AD38988734B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6202363" cy="44116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600"/>
              <a:t>Fyzikálně lze tento parametr popsat jako vlnovou délku, neboť se podle ní řadí barvy jako v duze v tomto pořadí: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400"/>
              <a:t>červená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400"/>
              <a:t>žlutá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400"/>
              <a:t>zelená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400"/>
              <a:t>oranžová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400"/>
              <a:t>modrá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400"/>
              <a:t>purpurová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/>
              <a:t>Barva duhy, ani parametr Hue neobsahuje bílou ani černou barvu. </a:t>
            </a:r>
          </a:p>
        </p:txBody>
      </p:sp>
      <p:pic>
        <p:nvPicPr>
          <p:cNvPr id="79877" name="Picture 6" descr="hlshsb2">
            <a:extLst>
              <a:ext uri="{FF2B5EF4-FFF2-40B4-BE49-F238E27FC236}">
                <a16:creationId xmlns:a16="http://schemas.microsoft.com/office/drawing/2014/main" id="{BE3E5994-EC8A-D221-7A91-40A17D37AE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888" y="2781300"/>
            <a:ext cx="2574925" cy="2574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Zástupný symbol pro číslo snímku 6">
            <a:extLst>
              <a:ext uri="{FF2B5EF4-FFF2-40B4-BE49-F238E27FC236}">
                <a16:creationId xmlns:a16="http://schemas.microsoft.com/office/drawing/2014/main" id="{1CC860F0-679D-0FD0-6BEC-E6FAA4D6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0A2391-0707-4014-9615-922578CAC38D}" type="slidenum">
              <a:rPr lang="cs-CZ" altLang="en-US"/>
              <a:pPr/>
              <a:t>76</a:t>
            </a:fld>
            <a:endParaRPr lang="cs-CZ" altLang="en-U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054428D0-358D-F376-2841-A6E70F42E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HSB, HLS - </a:t>
            </a:r>
            <a:r>
              <a:rPr lang="cs-CZ" altLang="cs-CZ" i="1">
                <a:solidFill>
                  <a:schemeClr val="accent2"/>
                </a:solidFill>
              </a:rPr>
              <a:t>Hue: odstín, tón</a:t>
            </a:r>
            <a:endParaRPr lang="cs-CZ" altLang="cs-CZ">
              <a:solidFill>
                <a:schemeClr val="accent2"/>
              </a:solidFill>
            </a:endParaRP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5674C1D9-FE06-31E7-2733-4EA43D3780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6202363" cy="44116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600"/>
              <a:t>Změnou tohoto parametru se pohybujeme kolem barevného - duhového kruhu.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/>
              <a:t>Odstín tedy nabývá hodnot celých čísel od 0 do 360 a vyjadřuje vlastně úhel na barevném kruhu ve stupních: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800"/>
              <a:t>    </a:t>
            </a:r>
            <a:r>
              <a:rPr lang="cs-CZ" altLang="cs-CZ"/>
              <a:t>0° (červená)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/>
              <a:t>120° (zelená)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/>
              <a:t>240° (modrá)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/>
              <a:t>360° (opět červená) </a:t>
            </a:r>
          </a:p>
        </p:txBody>
      </p:sp>
      <p:pic>
        <p:nvPicPr>
          <p:cNvPr id="80901" name="Picture 4" descr="hlshsb2">
            <a:extLst>
              <a:ext uri="{FF2B5EF4-FFF2-40B4-BE49-F238E27FC236}">
                <a16:creationId xmlns:a16="http://schemas.microsoft.com/office/drawing/2014/main" id="{19CEFB8D-AB06-72CA-0948-B7C2CCCA4E9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4005263"/>
            <a:ext cx="2574925" cy="2574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Zástupný symbol pro číslo snímku 5">
            <a:extLst>
              <a:ext uri="{FF2B5EF4-FFF2-40B4-BE49-F238E27FC236}">
                <a16:creationId xmlns:a16="http://schemas.microsoft.com/office/drawing/2014/main" id="{E179FAE5-8C21-363B-8C1F-9C0335A3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25D498-2C98-4B39-9D38-ECBA3D2A491A}" type="slidenum">
              <a:rPr lang="cs-CZ" altLang="en-US"/>
              <a:pPr/>
              <a:t>77</a:t>
            </a:fld>
            <a:endParaRPr lang="cs-CZ" altLang="en-US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054BAA9-1F7A-7BAC-689D-FF0DF6B417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500"/>
              <a:t>HSB, HLS</a:t>
            </a:r>
            <a:r>
              <a:rPr lang="cs-CZ" altLang="cs-CZ" sz="3100"/>
              <a:t>  </a:t>
            </a:r>
            <a:br>
              <a:rPr lang="cs-CZ" altLang="cs-CZ" sz="3100"/>
            </a:br>
            <a:r>
              <a:rPr lang="cs-CZ" altLang="cs-CZ" sz="3100" i="1">
                <a:solidFill>
                  <a:schemeClr val="accent2"/>
                </a:solidFill>
              </a:rPr>
              <a:t>Lightness, Brightness: jas, světlost</a:t>
            </a:r>
          </a:p>
        </p:txBody>
      </p:sp>
      <p:sp>
        <p:nvSpPr>
          <p:cNvPr id="81924" name="Rectangle 6">
            <a:extLst>
              <a:ext uri="{FF2B5EF4-FFF2-40B4-BE49-F238E27FC236}">
                <a16:creationId xmlns:a16="http://schemas.microsoft.com/office/drawing/2014/main" id="{37385956-EA0F-9822-7C7A-FB55AC450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Udává zářivost - svítivost dané barvy, čili mění se jas, nikoliv odstín či nasycení.</a:t>
            </a:r>
          </a:p>
          <a:p>
            <a:pPr eaLnBrk="1" hangingPunct="1"/>
            <a:r>
              <a:rPr lang="cs-CZ" altLang="cs-CZ"/>
              <a:t>Příkladem změny jasu v běžném životě je zelené sklíčko před lampičkou s bílým světlem, kde měníme intenzitu bílého světla a tak se mění jas oné zelené barvy. </a:t>
            </a:r>
          </a:p>
          <a:p>
            <a:pPr eaLnBrk="1" hangingPunct="1"/>
            <a:r>
              <a:rPr lang="cs-CZ" altLang="cs-CZ"/>
              <a:t>Jas je udáván jako celé číslo od 0 do 100 a vyjadřuje procenta světlosti.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Zástupný symbol pro číslo snímku 5">
            <a:extLst>
              <a:ext uri="{FF2B5EF4-FFF2-40B4-BE49-F238E27FC236}">
                <a16:creationId xmlns:a16="http://schemas.microsoft.com/office/drawing/2014/main" id="{C1C8C23E-994D-2BDB-1981-AC5DA858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6EB180-3882-4C13-B6E4-F2DEDE14ED5F}" type="slidenum">
              <a:rPr lang="cs-CZ" altLang="en-US"/>
              <a:pPr/>
              <a:t>78</a:t>
            </a:fld>
            <a:endParaRPr lang="cs-CZ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569BEE73-2530-FEA9-A60B-2D87B74057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HSB, HLS</a:t>
            </a:r>
            <a:r>
              <a:rPr lang="cs-CZ" altLang="cs-CZ" sz="3500"/>
              <a:t>  </a:t>
            </a:r>
            <a:br>
              <a:rPr lang="cs-CZ" altLang="cs-CZ" sz="3500"/>
            </a:br>
            <a:r>
              <a:rPr lang="cs-CZ" altLang="cs-CZ" sz="3500" i="1">
                <a:solidFill>
                  <a:schemeClr val="accent2"/>
                </a:solidFill>
              </a:rPr>
              <a:t>Saturation: nasycení, sytost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776C937A-5829-879A-754C-6F912113BF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/>
              <a:t>Sytost udává zastoupení dané barvy, nebo-li poměr jejího smíchání se šedou stejné intenzity.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Málo nasycená barva je vlastně šedá se slabým nádechem například červené.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Složka sytosti se udává v procentech </a:t>
            </a:r>
            <a:br>
              <a:rPr lang="cs-CZ" altLang="cs-CZ"/>
            </a:br>
            <a:r>
              <a:rPr lang="cs-CZ" altLang="cs-CZ"/>
              <a:t>od 0 -100% (pouze celá čísla procent).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 Vzhledem k barevnému kruhu se jedná </a:t>
            </a:r>
            <a:br>
              <a:rPr lang="cs-CZ" altLang="cs-CZ"/>
            </a:br>
            <a:r>
              <a:rPr lang="cs-CZ" altLang="cs-CZ"/>
              <a:t>o pohyb do jeho středu.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456CFB06-26E3-BAF4-DC74-089AB693A3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B7A307A0-50B9-B837-4675-E890A391598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 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Zástupný symbol pro číslo snímku 5">
            <a:extLst>
              <a:ext uri="{FF2B5EF4-FFF2-40B4-BE49-F238E27FC236}">
                <a16:creationId xmlns:a16="http://schemas.microsoft.com/office/drawing/2014/main" id="{222C08AD-36B3-C295-36E5-8D90D77D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C5E6A0-C919-46E5-BB55-A002B5B4A0FB}" type="slidenum">
              <a:rPr lang="cs-CZ" altLang="en-US"/>
              <a:pPr/>
              <a:t>8</a:t>
            </a:fld>
            <a:endParaRPr lang="cs-CZ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38C4447-09DE-26D4-276E-FA08FE9F9B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Počítačová grafika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021F8A49-63EB-C1F5-3DE9-D1C78BE52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>
                <a:solidFill>
                  <a:schemeClr val="accent2"/>
                </a:solidFill>
              </a:rPr>
              <a:t>Návrh uživatelského rozhraní</a:t>
            </a:r>
            <a:r>
              <a:rPr lang="cs-CZ" altLang="cs-CZ"/>
              <a:t> - okna, ikony…</a:t>
            </a:r>
          </a:p>
          <a:p>
            <a:pPr eaLnBrk="1" hangingPunct="1"/>
            <a:r>
              <a:rPr lang="cs-CZ" altLang="cs-CZ">
                <a:solidFill>
                  <a:schemeClr val="accent2"/>
                </a:solidFill>
              </a:rPr>
              <a:t>Animace</a:t>
            </a:r>
            <a:r>
              <a:rPr lang="cs-CZ" altLang="cs-CZ"/>
              <a:t>	:</a:t>
            </a:r>
          </a:p>
          <a:p>
            <a:pPr lvl="1" eaLnBrk="1" hangingPunct="1"/>
            <a:r>
              <a:rPr lang="cs-CZ" altLang="cs-CZ"/>
              <a:t>„kreslené“ filmy</a:t>
            </a:r>
          </a:p>
          <a:p>
            <a:pPr lvl="1" eaLnBrk="1" hangingPunct="1"/>
            <a:r>
              <a:rPr lang="cs-CZ" altLang="cs-CZ"/>
              <a:t>filmové počítačové efekty (dokument o dinosaurech apod.)</a:t>
            </a:r>
          </a:p>
          <a:p>
            <a:pPr lvl="1" eaLnBrk="1" hangingPunct="1"/>
            <a:r>
              <a:rPr lang="cs-CZ" altLang="cs-CZ"/>
              <a:t>střih videa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Zástupný symbol pro číslo snímku 6">
            <a:extLst>
              <a:ext uri="{FF2B5EF4-FFF2-40B4-BE49-F238E27FC236}">
                <a16:creationId xmlns:a16="http://schemas.microsoft.com/office/drawing/2014/main" id="{21F734A4-A5D8-7C4C-EB94-B5F70E64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82886F-2290-4110-9367-E27563A28BFD}" type="slidenum">
              <a:rPr lang="cs-CZ" altLang="en-US"/>
              <a:pPr/>
              <a:t>80</a:t>
            </a:fld>
            <a:endParaRPr lang="cs-CZ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6CD5812E-A601-C729-155A-AA7016EEE7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Míchání barev, doplňkové barvy:</a:t>
            </a:r>
          </a:p>
        </p:txBody>
      </p:sp>
      <p:pic>
        <p:nvPicPr>
          <p:cNvPr id="84996" name="Picture 8" descr="barvy1a">
            <a:extLst>
              <a:ext uri="{FF2B5EF4-FFF2-40B4-BE49-F238E27FC236}">
                <a16:creationId xmlns:a16="http://schemas.microsoft.com/office/drawing/2014/main" id="{C3EE6A51-B916-4382-F345-D74901574D5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72300" y="2276475"/>
            <a:ext cx="2171700" cy="304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4997" name="Picture 9" descr="cmyk">
            <a:extLst>
              <a:ext uri="{FF2B5EF4-FFF2-40B4-BE49-F238E27FC236}">
                <a16:creationId xmlns:a16="http://schemas.microsoft.com/office/drawing/2014/main" id="{B883B8FF-F02E-857A-B171-DF9CEB819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844675"/>
            <a:ext cx="1871663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10" descr="rgb">
            <a:extLst>
              <a:ext uri="{FF2B5EF4-FFF2-40B4-BE49-F238E27FC236}">
                <a16:creationId xmlns:a16="http://schemas.microsoft.com/office/drawing/2014/main" id="{3A6AE941-86DC-623F-52B5-991CBF01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05263"/>
            <a:ext cx="1873250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Rectangle 11">
            <a:extLst>
              <a:ext uri="{FF2B5EF4-FFF2-40B4-BE49-F238E27FC236}">
                <a16:creationId xmlns:a16="http://schemas.microsoft.com/office/drawing/2014/main" id="{46B75F13-A4FC-9637-C267-386444300A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4546600" cy="4411662"/>
          </a:xfrm>
        </p:spPr>
        <p:txBody>
          <a:bodyPr/>
          <a:lstStyle/>
          <a:p>
            <a:pPr eaLnBrk="1" hangingPunct="1"/>
            <a:r>
              <a:rPr lang="cs-CZ" altLang="cs-CZ" sz="2600"/>
              <a:t>Smícháním dvou základních barev CMYK vznikne základní barva RGB</a:t>
            </a:r>
          </a:p>
          <a:p>
            <a:pPr eaLnBrk="1" hangingPunct="1"/>
            <a:r>
              <a:rPr lang="cs-CZ" altLang="cs-CZ" sz="2600"/>
              <a:t>Barva, která se míchání barev neúčastní, je vždy</a:t>
            </a:r>
            <a:br>
              <a:rPr lang="cs-CZ" altLang="cs-CZ" sz="2600"/>
            </a:br>
            <a:r>
              <a:rPr lang="cs-CZ" altLang="cs-CZ" sz="2600"/>
              <a:t>ke vzniklé barvě barva doplňková</a:t>
            </a:r>
          </a:p>
          <a:p>
            <a:pPr eaLnBrk="1" hangingPunct="1"/>
            <a:endParaRPr lang="cs-CZ" altLang="cs-CZ" sz="26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Zástupný symbol pro číslo snímku 5">
            <a:extLst>
              <a:ext uri="{FF2B5EF4-FFF2-40B4-BE49-F238E27FC236}">
                <a16:creationId xmlns:a16="http://schemas.microsoft.com/office/drawing/2014/main" id="{25833FE9-F84F-A764-2B52-BC702120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3D0B21-4043-487E-9552-D1C16BCA1A0E}" type="slidenum">
              <a:rPr lang="cs-CZ" altLang="en-US"/>
              <a:pPr/>
              <a:t>81</a:t>
            </a:fld>
            <a:endParaRPr lang="cs-CZ" altLang="en-US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FA83FE7-702B-DF51-9BFA-9674BC445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Míchání barev, doplňkové barvy:</a:t>
            </a:r>
          </a:p>
        </p:txBody>
      </p:sp>
      <p:pic>
        <p:nvPicPr>
          <p:cNvPr id="86020" name="Picture 10" descr="barvy1">
            <a:extLst>
              <a:ext uri="{FF2B5EF4-FFF2-40B4-BE49-F238E27FC236}">
                <a16:creationId xmlns:a16="http://schemas.microsoft.com/office/drawing/2014/main" id="{8FA4B9BB-8271-452E-D956-9ED1ECD376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679575"/>
            <a:ext cx="8280400" cy="4449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Zástupný symbol pro číslo snímku 6">
            <a:extLst>
              <a:ext uri="{FF2B5EF4-FFF2-40B4-BE49-F238E27FC236}">
                <a16:creationId xmlns:a16="http://schemas.microsoft.com/office/drawing/2014/main" id="{48FE793B-7AFC-00D3-C2EC-D14BF78B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1E2350-1E6F-4423-862E-0F860C221FDF}" type="slidenum">
              <a:rPr lang="cs-CZ" altLang="en-US"/>
              <a:pPr/>
              <a:t>82</a:t>
            </a:fld>
            <a:endParaRPr lang="cs-CZ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D641B858-3568-E70C-F10F-9BA74645C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Míchání barev, doplňkové barvy:</a:t>
            </a:r>
          </a:p>
        </p:txBody>
      </p:sp>
      <p:sp>
        <p:nvSpPr>
          <p:cNvPr id="87044" name="Rectangle 5">
            <a:extLst>
              <a:ext uri="{FF2B5EF4-FFF2-40B4-BE49-F238E27FC236}">
                <a16:creationId xmlns:a16="http://schemas.microsoft.com/office/drawing/2014/main" id="{FC0CF7B6-1F03-E33C-91CD-01E80451917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4259263" cy="4411662"/>
          </a:xfrm>
        </p:spPr>
        <p:txBody>
          <a:bodyPr/>
          <a:lstStyle/>
          <a:p>
            <a:pPr eaLnBrk="1" hangingPunct="1"/>
            <a:r>
              <a:rPr lang="cs-CZ" altLang="cs-CZ" sz="2600"/>
              <a:t>doplňkových barev je velké množství</a:t>
            </a:r>
          </a:p>
          <a:p>
            <a:pPr eaLnBrk="1" hangingPunct="1"/>
            <a:r>
              <a:rPr lang="cs-CZ" altLang="cs-CZ" sz="2600"/>
              <a:t>obecně se jedná o barvy ležící na protilehlých stranách barevného kruhu</a:t>
            </a:r>
          </a:p>
          <a:p>
            <a:pPr eaLnBrk="1" hangingPunct="1"/>
            <a:r>
              <a:rPr lang="cs-CZ" altLang="cs-CZ" sz="2600"/>
              <a:t>ne vždy jsou míchány 100% syté barvy</a:t>
            </a:r>
          </a:p>
          <a:p>
            <a:pPr eaLnBrk="1" hangingPunct="1"/>
            <a:endParaRPr lang="cs-CZ" altLang="cs-CZ" sz="2600"/>
          </a:p>
        </p:txBody>
      </p:sp>
      <p:pic>
        <p:nvPicPr>
          <p:cNvPr id="87045" name="Picture 7" descr="barvy3">
            <a:extLst>
              <a:ext uri="{FF2B5EF4-FFF2-40B4-BE49-F238E27FC236}">
                <a16:creationId xmlns:a16="http://schemas.microsoft.com/office/drawing/2014/main" id="{CAB454C4-0B82-9CB9-9848-5EF3CB2550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5538" y="2301875"/>
            <a:ext cx="3462337" cy="3246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Zástupný symbol pro číslo snímku 6">
            <a:extLst>
              <a:ext uri="{FF2B5EF4-FFF2-40B4-BE49-F238E27FC236}">
                <a16:creationId xmlns:a16="http://schemas.microsoft.com/office/drawing/2014/main" id="{CBD2A82A-BD28-66DF-1FFB-C0144FB0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C90D4F-AF7F-4526-A5A8-31D50DD16ED4}" type="slidenum">
              <a:rPr lang="cs-CZ" altLang="en-US"/>
              <a:pPr/>
              <a:t>83</a:t>
            </a:fld>
            <a:endParaRPr lang="cs-CZ" altLang="en-U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5626BB9B-4C1B-0C9E-08FC-E25C149C0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Dělení barev:</a:t>
            </a:r>
          </a:p>
        </p:txBody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794EBEB-DE30-0658-0FF6-48B031C1BA4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2962275" cy="4411662"/>
          </a:xfrm>
        </p:spPr>
        <p:txBody>
          <a:bodyPr/>
          <a:lstStyle/>
          <a:p>
            <a:pPr eaLnBrk="1" hangingPunct="1"/>
            <a:r>
              <a:rPr lang="cs-CZ" altLang="cs-CZ" sz="2600"/>
              <a:t>základní barvy se dělí na teplé a studené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z="2600"/>
          </a:p>
          <a:p>
            <a:pPr eaLnBrk="1" hangingPunct="1"/>
            <a:endParaRPr lang="cs-CZ" altLang="cs-CZ" sz="2600"/>
          </a:p>
        </p:txBody>
      </p:sp>
      <p:pic>
        <p:nvPicPr>
          <p:cNvPr id="88069" name="Picture 6" descr="barvy7">
            <a:extLst>
              <a:ext uri="{FF2B5EF4-FFF2-40B4-BE49-F238E27FC236}">
                <a16:creationId xmlns:a16="http://schemas.microsoft.com/office/drawing/2014/main" id="{630B51C7-46B5-F7C3-569B-DB0E61DE1CA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7675" y="1343025"/>
            <a:ext cx="5184775" cy="5102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Zástupný symbol pro číslo snímku 6">
            <a:extLst>
              <a:ext uri="{FF2B5EF4-FFF2-40B4-BE49-F238E27FC236}">
                <a16:creationId xmlns:a16="http://schemas.microsoft.com/office/drawing/2014/main" id="{B633F85B-4372-9839-B605-A5CF16B3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4B6934-60FB-463F-9CE4-A835F73A7FC5}" type="slidenum">
              <a:rPr lang="cs-CZ" altLang="en-US"/>
              <a:pPr/>
              <a:t>84</a:t>
            </a:fld>
            <a:endParaRPr lang="cs-CZ" altLang="en-US"/>
          </a:p>
        </p:txBody>
      </p:sp>
      <p:pic>
        <p:nvPicPr>
          <p:cNvPr id="89091" name="Picture 11" descr="barvy6">
            <a:extLst>
              <a:ext uri="{FF2B5EF4-FFF2-40B4-BE49-F238E27FC236}">
                <a16:creationId xmlns:a16="http://schemas.microsoft.com/office/drawing/2014/main" id="{773E42E2-EE26-2FE6-63B0-8896A0F1FE5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4300" y="1484313"/>
            <a:ext cx="4968875" cy="3429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092" name="Rectangle 2">
            <a:extLst>
              <a:ext uri="{FF2B5EF4-FFF2-40B4-BE49-F238E27FC236}">
                <a16:creationId xmlns:a16="http://schemas.microsoft.com/office/drawing/2014/main" id="{F43A9703-18BF-E7E7-84ED-0ED33B758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Dělení barev:</a:t>
            </a:r>
          </a:p>
        </p:txBody>
      </p:sp>
      <p:sp>
        <p:nvSpPr>
          <p:cNvPr id="89093" name="Rectangle 3">
            <a:extLst>
              <a:ext uri="{FF2B5EF4-FFF2-40B4-BE49-F238E27FC236}">
                <a16:creationId xmlns:a16="http://schemas.microsoft.com/office/drawing/2014/main" id="{ADEE6DFC-1633-119B-8F31-1FD4030F201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557338"/>
            <a:ext cx="3683000" cy="3005137"/>
          </a:xfrm>
        </p:spPr>
        <p:txBody>
          <a:bodyPr/>
          <a:lstStyle/>
          <a:p>
            <a:pPr eaLnBrk="1" hangingPunct="1"/>
            <a:r>
              <a:rPr lang="cs-CZ" altLang="cs-CZ" sz="2400"/>
              <a:t>názvy barev odpovídají běžným názvům, které se používají v digitálním světě;</a:t>
            </a:r>
            <a:br>
              <a:rPr lang="cs-CZ" altLang="cs-CZ" sz="2400"/>
            </a:br>
            <a:r>
              <a:rPr lang="cs-CZ" altLang="cs-CZ" sz="2400" i="1">
                <a:solidFill>
                  <a:schemeClr val="hlink"/>
                </a:solidFill>
              </a:rPr>
              <a:t>pouze modrá (jak ji známe z barevného modelu RGB) se zde nazývá modrofialová</a:t>
            </a:r>
          </a:p>
          <a:p>
            <a:pPr eaLnBrk="1" hangingPunct="1"/>
            <a:endParaRPr lang="cs-CZ" altLang="cs-CZ" sz="2200" i="1">
              <a:solidFill>
                <a:schemeClr val="hlink"/>
              </a:solidFill>
            </a:endParaRPr>
          </a:p>
        </p:txBody>
      </p:sp>
      <p:sp>
        <p:nvSpPr>
          <p:cNvPr id="89094" name="Rectangle 8">
            <a:extLst>
              <a:ext uri="{FF2B5EF4-FFF2-40B4-BE49-F238E27FC236}">
                <a16:creationId xmlns:a16="http://schemas.microsoft.com/office/drawing/2014/main" id="{F3D8D7D6-6F14-D4B4-D273-9E0DA5112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013325"/>
            <a:ext cx="813752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2150" indent="-34766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87425" indent="-293688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81113" indent="-2921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98613" indent="-315913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558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130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702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27413" indent="-3159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cs-CZ" altLang="cs-CZ" sz="2400"/>
              <a:t>na kruhu je zřetelně viditelná komplementarita barevných modelů RGB (zde červená, zelená, modrofialová) a CMY (zde azurová, purpurová, žlutá).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Zástupný symbol pro číslo snímku 6">
            <a:extLst>
              <a:ext uri="{FF2B5EF4-FFF2-40B4-BE49-F238E27FC236}">
                <a16:creationId xmlns:a16="http://schemas.microsoft.com/office/drawing/2014/main" id="{184D56A4-007F-3BB9-103C-E47FC77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E9CBFC-B039-4603-B7C2-14489214D821}" type="slidenum">
              <a:rPr lang="cs-CZ" altLang="en-US"/>
              <a:pPr/>
              <a:t>85</a:t>
            </a:fld>
            <a:endParaRPr lang="cs-CZ" altLang="en-US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66C397B5-1103-6101-9298-E14DFC81C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Barevný a tonální kontrast:</a:t>
            </a:r>
          </a:p>
        </p:txBody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53FC0F01-1131-8F94-AAB0-970680143CE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700213"/>
            <a:ext cx="4906962" cy="4662487"/>
          </a:xfrm>
        </p:spPr>
        <p:txBody>
          <a:bodyPr/>
          <a:lstStyle/>
          <a:p>
            <a:pPr eaLnBrk="1" hangingPunct="1"/>
            <a:r>
              <a:rPr lang="cs-CZ" altLang="cs-CZ" sz="2600"/>
              <a:t>barvy doplňkové mají vůči sobě maximální </a:t>
            </a:r>
            <a:r>
              <a:rPr lang="cs-CZ" altLang="cs-CZ" sz="2600">
                <a:solidFill>
                  <a:srgbClr val="0000FF"/>
                </a:solidFill>
              </a:rPr>
              <a:t>barevný kontrast</a:t>
            </a:r>
            <a:r>
              <a:rPr lang="cs-CZ" altLang="cs-CZ" sz="2600"/>
              <a:t> (jsou vůči sobě výrazné).</a:t>
            </a:r>
          </a:p>
          <a:p>
            <a:pPr eaLnBrk="1" hangingPunct="1"/>
            <a:r>
              <a:rPr lang="cs-CZ" altLang="cs-CZ" sz="2600"/>
              <a:t>světlé a tmavé barvy mají vůči sobě </a:t>
            </a:r>
            <a:r>
              <a:rPr lang="cs-CZ" altLang="cs-CZ" sz="2600">
                <a:solidFill>
                  <a:srgbClr val="0000FF"/>
                </a:solidFill>
              </a:rPr>
              <a:t>tonální kontrast.</a:t>
            </a:r>
            <a:r>
              <a:rPr lang="cs-CZ" altLang="cs-CZ" sz="2600"/>
              <a:t> (největší tonální kontrast vůči sobě mají černá a bílá barva)</a:t>
            </a:r>
          </a:p>
          <a:p>
            <a:pPr eaLnBrk="1" hangingPunct="1"/>
            <a:r>
              <a:rPr lang="cs-CZ" altLang="cs-CZ" sz="2600"/>
              <a:t>spojí-li se dva kontrasty, vznikne maximální </a:t>
            </a:r>
            <a:r>
              <a:rPr lang="cs-CZ" altLang="cs-CZ" sz="2600">
                <a:solidFill>
                  <a:srgbClr val="0000FF"/>
                </a:solidFill>
              </a:rPr>
              <a:t>kontrastní kombinaci</a:t>
            </a:r>
            <a:r>
              <a:rPr lang="cs-CZ" altLang="cs-CZ" sz="2600"/>
              <a:t> barev.</a:t>
            </a:r>
          </a:p>
        </p:txBody>
      </p:sp>
      <p:pic>
        <p:nvPicPr>
          <p:cNvPr id="90117" name="Picture 7" descr="barvy4">
            <a:extLst>
              <a:ext uri="{FF2B5EF4-FFF2-40B4-BE49-F238E27FC236}">
                <a16:creationId xmlns:a16="http://schemas.microsoft.com/office/drawing/2014/main" id="{5FFF952D-4621-0E00-F83F-B42BFC28B5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5600" y="1916113"/>
            <a:ext cx="3371850" cy="43926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Zástupný symbol pro číslo snímku 5">
            <a:extLst>
              <a:ext uri="{FF2B5EF4-FFF2-40B4-BE49-F238E27FC236}">
                <a16:creationId xmlns:a16="http://schemas.microsoft.com/office/drawing/2014/main" id="{13BC6FA7-FC22-1F51-EEA9-F16BCBE5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95D5D0-5B69-4CC4-9C85-918EE81568D7}" type="slidenum">
              <a:rPr lang="cs-CZ" altLang="en-US"/>
              <a:pPr/>
              <a:t>86</a:t>
            </a:fld>
            <a:endParaRPr lang="cs-CZ" altLang="en-US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00B4AF12-4DD4-32A7-3B5E-55CBE84F9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Barevný a tonální kontrast:</a:t>
            </a:r>
          </a:p>
        </p:txBody>
      </p:sp>
      <p:pic>
        <p:nvPicPr>
          <p:cNvPr id="91140" name="Picture 9" descr="barvy2">
            <a:extLst>
              <a:ext uri="{FF2B5EF4-FFF2-40B4-BE49-F238E27FC236}">
                <a16:creationId xmlns:a16="http://schemas.microsoft.com/office/drawing/2014/main" id="{454806EE-4736-C0AE-1B40-2BD1FDB003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989138"/>
            <a:ext cx="8713788" cy="4098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Zástupný symbol pro číslo snímku 6">
            <a:extLst>
              <a:ext uri="{FF2B5EF4-FFF2-40B4-BE49-F238E27FC236}">
                <a16:creationId xmlns:a16="http://schemas.microsoft.com/office/drawing/2014/main" id="{70C272DB-603E-F802-3682-6CFE2BC3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62886B-2892-4CC0-9C7C-671E15672AA9}" type="slidenum">
              <a:rPr lang="cs-CZ" altLang="en-US"/>
              <a:pPr/>
              <a:t>87</a:t>
            </a:fld>
            <a:endParaRPr lang="cs-CZ" altLang="en-US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55D9CFA3-4F62-55E3-3E1F-62DB6498C8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Doplňkové barvy:</a:t>
            </a:r>
          </a:p>
        </p:txBody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230A48F9-B99A-EA62-7D00-387A22BEF5D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628775"/>
            <a:ext cx="8291512" cy="2376488"/>
          </a:xfrm>
        </p:spPr>
        <p:txBody>
          <a:bodyPr/>
          <a:lstStyle/>
          <a:p>
            <a:pPr eaLnBrk="1" hangingPunct="1"/>
            <a:r>
              <a:rPr lang="cs-CZ" altLang="cs-CZ" sz="2200"/>
              <a:t>pro dosažení kontrastu je vhodné použít pro popředí a pozadí kombinaci doplňkových barev</a:t>
            </a:r>
          </a:p>
          <a:p>
            <a:pPr eaLnBrk="1" hangingPunct="1"/>
            <a:endParaRPr lang="cs-CZ" altLang="cs-CZ" sz="2400"/>
          </a:p>
        </p:txBody>
      </p:sp>
      <p:pic>
        <p:nvPicPr>
          <p:cNvPr id="93189" name="Picture 6" descr="barvy9">
            <a:extLst>
              <a:ext uri="{FF2B5EF4-FFF2-40B4-BE49-F238E27FC236}">
                <a16:creationId xmlns:a16="http://schemas.microsoft.com/office/drawing/2014/main" id="{B3764D01-14F8-DAFD-51F7-C477366D62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7688" y="4000500"/>
            <a:ext cx="5508625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Zástupný symbol pro číslo snímku 6">
            <a:extLst>
              <a:ext uri="{FF2B5EF4-FFF2-40B4-BE49-F238E27FC236}">
                <a16:creationId xmlns:a16="http://schemas.microsoft.com/office/drawing/2014/main" id="{EB57250A-A64A-438C-DFAB-5FE2EFA1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4ED581-3D48-4A3D-8F49-4763249B0620}" type="slidenum">
              <a:rPr lang="cs-CZ" altLang="en-US"/>
              <a:pPr/>
              <a:t>88</a:t>
            </a:fld>
            <a:endParaRPr lang="cs-CZ" altLang="en-U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1370D854-50E3-7BE4-EEAB-56F2AE445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Analogické barvy:</a:t>
            </a:r>
          </a:p>
        </p:txBody>
      </p:sp>
      <p:sp>
        <p:nvSpPr>
          <p:cNvPr id="92164" name="Rectangle 5">
            <a:extLst>
              <a:ext uri="{FF2B5EF4-FFF2-40B4-BE49-F238E27FC236}">
                <a16:creationId xmlns:a16="http://schemas.microsoft.com/office/drawing/2014/main" id="{340D93ED-D347-071C-743D-EED3E8C6B1B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628775"/>
            <a:ext cx="8291512" cy="2376488"/>
          </a:xfrm>
        </p:spPr>
        <p:txBody>
          <a:bodyPr/>
          <a:lstStyle/>
          <a:p>
            <a:pPr eaLnBrk="1" hangingPunct="1"/>
            <a:r>
              <a:rPr lang="cs-CZ" altLang="cs-CZ" sz="2400"/>
              <a:t>tři barvy, které spolu sousedí na barevném kruhu se nazývají analogické (podobné) barvy</a:t>
            </a:r>
          </a:p>
          <a:p>
            <a:pPr eaLnBrk="1" hangingPunct="1"/>
            <a:r>
              <a:rPr lang="cs-CZ" altLang="cs-CZ" sz="2400"/>
              <a:t>analogické barvy jsou vzájemně nekontrastní, nehodí se pro společné použití</a:t>
            </a:r>
          </a:p>
          <a:p>
            <a:pPr eaLnBrk="1" hangingPunct="1"/>
            <a:r>
              <a:rPr lang="cs-CZ" altLang="cs-CZ" sz="2400"/>
              <a:t>analogické barvy se používají k vyplnění nevýrazných ploch</a:t>
            </a:r>
          </a:p>
          <a:p>
            <a:pPr eaLnBrk="1" hangingPunct="1"/>
            <a:endParaRPr lang="cs-CZ" altLang="cs-CZ" sz="2400"/>
          </a:p>
        </p:txBody>
      </p:sp>
      <p:pic>
        <p:nvPicPr>
          <p:cNvPr id="92165" name="Picture 7" descr="barvy8">
            <a:extLst>
              <a:ext uri="{FF2B5EF4-FFF2-40B4-BE49-F238E27FC236}">
                <a16:creationId xmlns:a16="http://schemas.microsoft.com/office/drawing/2014/main" id="{03EA306C-5CDE-95E3-5B9C-F94FC2A498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1350" y="4000500"/>
            <a:ext cx="5321300" cy="2130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Zástupný symbol pro číslo snímku 6">
            <a:extLst>
              <a:ext uri="{FF2B5EF4-FFF2-40B4-BE49-F238E27FC236}">
                <a16:creationId xmlns:a16="http://schemas.microsoft.com/office/drawing/2014/main" id="{0DDBCB05-3968-FAAA-FF3B-F880E6D3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85DE7E-AFD6-4CB3-B090-07AB40B1C37C}" type="slidenum">
              <a:rPr lang="cs-CZ" altLang="en-US"/>
              <a:pPr/>
              <a:t>89</a:t>
            </a:fld>
            <a:endParaRPr lang="cs-CZ" altLang="en-US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E9D3BA93-324D-7E66-3CBC-F418586658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Barevná schémata :</a:t>
            </a:r>
          </a:p>
        </p:txBody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661312DE-8B32-D5EB-24CF-8E8AB881A2B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557338"/>
            <a:ext cx="8291512" cy="576262"/>
          </a:xfrm>
        </p:spPr>
        <p:txBody>
          <a:bodyPr/>
          <a:lstStyle/>
          <a:p>
            <a:pPr eaLnBrk="1" hangingPunct="1"/>
            <a:r>
              <a:rPr lang="cs-CZ" altLang="cs-CZ" sz="2600"/>
              <a:t>barevné schéma založené na doplňkových barvách</a:t>
            </a:r>
          </a:p>
        </p:txBody>
      </p:sp>
      <p:pic>
        <p:nvPicPr>
          <p:cNvPr id="94213" name="Picture 6" descr="schema1">
            <a:extLst>
              <a:ext uri="{FF2B5EF4-FFF2-40B4-BE49-F238E27FC236}">
                <a16:creationId xmlns:a16="http://schemas.microsoft.com/office/drawing/2014/main" id="{A43446AF-2A8C-05B4-1FF5-2686FCA41B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8638" y="2159000"/>
            <a:ext cx="5675312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Zástupný symbol pro číslo snímku 5">
            <a:extLst>
              <a:ext uri="{FF2B5EF4-FFF2-40B4-BE49-F238E27FC236}">
                <a16:creationId xmlns:a16="http://schemas.microsoft.com/office/drawing/2014/main" id="{6C495A9A-2DAE-0769-46E4-AAC14D85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7C754E-724F-4745-96AF-C97DCA9F4455}" type="slidenum">
              <a:rPr lang="cs-CZ" altLang="en-US"/>
              <a:pPr/>
              <a:t>9</a:t>
            </a:fld>
            <a:endParaRPr lang="cs-CZ" altLang="en-US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AD2022B9-7930-15B4-B018-674E38F13A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Počítačová grafika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985309AE-67EE-46C7-8136-4A62FF0FF7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600"/>
              <a:t>S počítačovou grafikou a textem lze pracovat v různých typech programů.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/>
              <a:t>Každá skupina programů je vhodná na jiné druhy dokumentů: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200" b="1">
                <a:solidFill>
                  <a:schemeClr val="accent2"/>
                </a:solidFill>
              </a:rPr>
              <a:t>Textový editor</a:t>
            </a:r>
            <a:r>
              <a:rPr lang="cs-CZ" altLang="cs-CZ" sz="2200" u="sng"/>
              <a:t> </a:t>
            </a:r>
            <a:r>
              <a:rPr lang="cs-CZ" altLang="cs-CZ" sz="2200"/>
              <a:t>– snadná tvorba dokumentů s převahou textů, minimem grafických prvků.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200" b="1">
                <a:solidFill>
                  <a:schemeClr val="accent2"/>
                </a:solidFill>
              </a:rPr>
              <a:t>Vektorové programy</a:t>
            </a:r>
            <a:r>
              <a:rPr lang="cs-CZ" altLang="cs-CZ" sz="2200"/>
              <a:t> – pohodlně lze vytvořit dokument s množstvím grafických prvků a s menším podílem textu.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200" b="1">
                <a:solidFill>
                  <a:schemeClr val="accent2"/>
                </a:solidFill>
              </a:rPr>
              <a:t>Programy DTP</a:t>
            </a:r>
            <a:r>
              <a:rPr lang="cs-CZ" altLang="cs-CZ" sz="2200"/>
              <a:t> – jsou určeny na sazbu složitých i dlouhých tiskovin a pro jejich přípravu pro tisk ve velkém nákladu (v ofsetové tiskárně).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200" b="1">
                <a:solidFill>
                  <a:schemeClr val="accent2"/>
                </a:solidFill>
              </a:rPr>
              <a:t>Programy na úpravu fotografií</a:t>
            </a:r>
            <a:r>
              <a:rPr lang="cs-CZ" altLang="cs-CZ" sz="2200"/>
              <a:t> – umožní doplnit upravený snímek krátkým textem.</a:t>
            </a:r>
            <a:endParaRPr lang="cs-CZ" altLang="cs-CZ" sz="2200" u="sng"/>
          </a:p>
          <a:p>
            <a:pPr eaLnBrk="1" hangingPunct="1">
              <a:lnSpc>
                <a:spcPct val="80000"/>
              </a:lnSpc>
            </a:pPr>
            <a:endParaRPr lang="cs-CZ" altLang="cs-CZ" sz="26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Zástupný symbol pro číslo snímku 6">
            <a:extLst>
              <a:ext uri="{FF2B5EF4-FFF2-40B4-BE49-F238E27FC236}">
                <a16:creationId xmlns:a16="http://schemas.microsoft.com/office/drawing/2014/main" id="{C1CAF2E0-4FC1-86D9-B96D-E46DE690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A66D37C-9A24-4435-925D-993610359BA4}" type="slidenum">
              <a:rPr lang="cs-CZ" altLang="en-US"/>
              <a:pPr/>
              <a:t>90</a:t>
            </a:fld>
            <a:endParaRPr lang="cs-CZ" altLang="en-US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CA076AAF-192D-821B-D260-BF795B4F2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Barevná schémata :</a:t>
            </a:r>
          </a:p>
        </p:txBody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4C8C5912-60C1-017E-B8C1-CF9A682E373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557338"/>
            <a:ext cx="8291512" cy="576262"/>
          </a:xfrm>
        </p:spPr>
        <p:txBody>
          <a:bodyPr/>
          <a:lstStyle/>
          <a:p>
            <a:pPr eaLnBrk="1" hangingPunct="1"/>
            <a:r>
              <a:rPr lang="cs-CZ" altLang="cs-CZ" sz="2600"/>
              <a:t>barevné schéma založené na podobných barvách</a:t>
            </a:r>
          </a:p>
        </p:txBody>
      </p:sp>
      <p:pic>
        <p:nvPicPr>
          <p:cNvPr id="95237" name="Picture 6" descr="schema2">
            <a:extLst>
              <a:ext uri="{FF2B5EF4-FFF2-40B4-BE49-F238E27FC236}">
                <a16:creationId xmlns:a16="http://schemas.microsoft.com/office/drawing/2014/main" id="{373613A4-EAC0-E8C3-1062-E68C8664FC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8638" y="2159000"/>
            <a:ext cx="5675312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Zástupný symbol pro číslo snímku 5">
            <a:extLst>
              <a:ext uri="{FF2B5EF4-FFF2-40B4-BE49-F238E27FC236}">
                <a16:creationId xmlns:a16="http://schemas.microsoft.com/office/drawing/2014/main" id="{366D8E4E-666E-5159-A4EB-3EC3EA43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9EC97C-EE17-46A7-92D4-9F6D3336C00C}" type="slidenum">
              <a:rPr lang="cs-CZ" altLang="en-US"/>
              <a:pPr/>
              <a:t>91</a:t>
            </a:fld>
            <a:endParaRPr lang="cs-CZ" altLang="en-US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73B2C71F-7847-FC34-5FDB-E6C71236F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Barevná schémata :</a:t>
            </a:r>
          </a:p>
        </p:txBody>
      </p:sp>
      <p:sp>
        <p:nvSpPr>
          <p:cNvPr id="96260" name="Rectangle 6">
            <a:extLst>
              <a:ext uri="{FF2B5EF4-FFF2-40B4-BE49-F238E27FC236}">
                <a16:creationId xmlns:a16="http://schemas.microsoft.com/office/drawing/2014/main" id="{A6CDABF8-86CD-11FE-977E-3B4DA2D7B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b="1">
                <a:solidFill>
                  <a:srgbClr val="FF3300"/>
                </a:solidFill>
              </a:rPr>
              <a:t>Monochromatické (melodické) schéma</a:t>
            </a:r>
            <a:r>
              <a:rPr lang="cs-CZ" altLang="cs-CZ"/>
              <a:t> </a:t>
            </a:r>
          </a:p>
          <a:p>
            <a:pPr lvl="1" eaLnBrk="1" hangingPunct="1"/>
            <a:r>
              <a:rPr lang="cs-CZ" altLang="cs-CZ"/>
              <a:t>používá jen jednu barvu v různých stupních sytosti.</a:t>
            </a:r>
          </a:p>
          <a:p>
            <a:pPr eaLnBrk="1" hangingPunct="1"/>
            <a:r>
              <a:rPr lang="cs-CZ" altLang="cs-CZ" b="1">
                <a:solidFill>
                  <a:srgbClr val="FF3300"/>
                </a:solidFill>
              </a:rPr>
              <a:t>Schéma doplňkových barev</a:t>
            </a:r>
            <a:r>
              <a:rPr lang="cs-CZ" altLang="cs-CZ">
                <a:solidFill>
                  <a:srgbClr val="FF3300"/>
                </a:solidFill>
              </a:rPr>
              <a:t> </a:t>
            </a:r>
            <a:endParaRPr lang="cs-CZ" altLang="cs-CZ"/>
          </a:p>
          <a:p>
            <a:pPr lvl="1" eaLnBrk="1" hangingPunct="1"/>
            <a:r>
              <a:rPr lang="cs-CZ" altLang="cs-CZ"/>
              <a:t>jeho použití výrazně poutá pozornost, ale je tu nebezpečí barevného nesouladu. </a:t>
            </a:r>
          </a:p>
          <a:p>
            <a:pPr lvl="1" eaLnBrk="1" hangingPunct="1"/>
            <a:r>
              <a:rPr lang="cs-CZ" altLang="cs-CZ"/>
              <a:t>na většinu dokumentu (spíše kresby) se použije určitá barvu a na prvky, které mají být zvýrazněny, její doplněk.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Zástupný symbol pro číslo snímku 5">
            <a:extLst>
              <a:ext uri="{FF2B5EF4-FFF2-40B4-BE49-F238E27FC236}">
                <a16:creationId xmlns:a16="http://schemas.microsoft.com/office/drawing/2014/main" id="{E7EC6F14-8825-D2EF-D8E3-D24B02E8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644A8C-A5A9-4348-81AF-128727B97F93}" type="slidenum">
              <a:rPr lang="cs-CZ" altLang="en-US"/>
              <a:pPr/>
              <a:t>92</a:t>
            </a:fld>
            <a:endParaRPr lang="cs-CZ" altLang="en-US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CE1ACC8-9A7D-F685-69F8-EAF7B46D6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Barevná schémata :</a:t>
            </a:r>
          </a:p>
        </p:txBody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02B85129-49D9-D0CD-33B7-6AB47BD3F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5894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rgbClr val="FF3300"/>
                </a:solidFill>
              </a:rPr>
              <a:t>Kontrastní barevné schéma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při používání tohoto schématu je nutné použít: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z="2600"/>
              <a:t>na velké plochy nejméně výraznou barvu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z="2600"/>
              <a:t>jasné - výrazné barvy používat pouze na zvýrazňované prvky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rgbClr val="FF3300"/>
                </a:solidFill>
              </a:rPr>
              <a:t>Dvoubarevný dokument</a:t>
            </a:r>
            <a:r>
              <a:rPr lang="cs-CZ" altLang="cs-CZ" sz="280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varianta kontrastního barevného schématu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na dlouhé texty se použije černá barva a jen určité nadpisy (titulky, rámečky) budou provedeny v jiné barvě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Zástupný symbol pro číslo snímku 5">
            <a:extLst>
              <a:ext uri="{FF2B5EF4-FFF2-40B4-BE49-F238E27FC236}">
                <a16:creationId xmlns:a16="http://schemas.microsoft.com/office/drawing/2014/main" id="{A5C60750-9F57-0D94-D096-8B1BF065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210545-12D1-4521-9B91-714005A3FB38}" type="slidenum">
              <a:rPr lang="cs-CZ" altLang="en-US"/>
              <a:pPr/>
              <a:t>93</a:t>
            </a:fld>
            <a:endParaRPr lang="cs-CZ" altLang="en-US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8F48A90-2B8D-2C6F-DEA3-B37B3CE5E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Barevná schémata :</a:t>
            </a:r>
          </a:p>
        </p:txBody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ED13644-BAA9-F8D9-38F7-FA459C5F5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00213"/>
            <a:ext cx="8135938" cy="33131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b="1">
                <a:solidFill>
                  <a:srgbClr val="FF3300"/>
                </a:solidFill>
              </a:rPr>
              <a:t>Harmonické barevné schéma</a:t>
            </a:r>
            <a:r>
              <a:rPr lang="cs-CZ" altLang="cs-CZ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/>
              <a:t>vychází ze zásady </a:t>
            </a:r>
            <a:r>
              <a:rPr lang="cs-CZ" altLang="cs-CZ">
                <a:solidFill>
                  <a:srgbClr val="0000FF"/>
                </a:solidFill>
              </a:rPr>
              <a:t>jedné dominantní</a:t>
            </a:r>
            <a:r>
              <a:rPr lang="cs-CZ" altLang="cs-CZ"/>
              <a:t> barvy a </a:t>
            </a:r>
            <a:r>
              <a:rPr lang="cs-CZ" altLang="cs-CZ">
                <a:solidFill>
                  <a:srgbClr val="0000FF"/>
                </a:solidFill>
              </a:rPr>
              <a:t>maximálně tří dalších</a:t>
            </a:r>
            <a:r>
              <a:rPr lang="cs-CZ" altLang="cs-CZ"/>
              <a:t> barev, které se používají ve výrazně menším rozsahu než barva dominantní.</a:t>
            </a:r>
          </a:p>
          <a:p>
            <a:pPr eaLnBrk="1" hangingPunct="1">
              <a:lnSpc>
                <a:spcPct val="90000"/>
              </a:lnSpc>
            </a:pPr>
            <a:endParaRPr lang="cs-CZ" altLang="cs-CZ"/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Pro generování barevných schémat lze využít různých nástrojů:</a:t>
            </a:r>
          </a:p>
          <a:p>
            <a:pPr eaLnBrk="1" hangingPunct="1">
              <a:lnSpc>
                <a:spcPct val="90000"/>
              </a:lnSpc>
            </a:pPr>
            <a:endParaRPr lang="cs-CZ" altLang="cs-CZ" sz="2600"/>
          </a:p>
        </p:txBody>
      </p:sp>
      <p:sp>
        <p:nvSpPr>
          <p:cNvPr id="98309" name="Rectangle 5">
            <a:extLst>
              <a:ext uri="{FF2B5EF4-FFF2-40B4-BE49-F238E27FC236}">
                <a16:creationId xmlns:a16="http://schemas.microsoft.com/office/drawing/2014/main" id="{056CF500-5FF9-DDBD-1F7D-ABD90F935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516563"/>
            <a:ext cx="655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cs-CZ" altLang="cs-CZ" sz="2000">
                <a:latin typeface="Tahoma" panose="020B0604030504040204" pitchFamily="34" charset="0"/>
                <a:hlinkClick r:id="rId2"/>
              </a:rPr>
              <a:t>http://wellstyled.com/tools/colorscheme2/index.html#</a:t>
            </a:r>
            <a:endParaRPr lang="cs-CZ" altLang="cs-CZ" sz="20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Zástupný symbol pro číslo snímku 5">
            <a:extLst>
              <a:ext uri="{FF2B5EF4-FFF2-40B4-BE49-F238E27FC236}">
                <a16:creationId xmlns:a16="http://schemas.microsoft.com/office/drawing/2014/main" id="{4D2C96FC-9BBD-9E44-0BFF-43AEC6D4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DE836F-917D-446D-99BA-9E8BD063D11C}" type="slidenum">
              <a:rPr lang="cs-CZ" altLang="en-US"/>
              <a:pPr/>
              <a:t>94</a:t>
            </a:fld>
            <a:endParaRPr lang="cs-CZ" altLang="en-US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19C04EE6-1ACD-6CC0-F030-C8153F363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Bezpečné barvy :</a:t>
            </a:r>
          </a:p>
        </p:txBody>
      </p:sp>
      <p:sp>
        <p:nvSpPr>
          <p:cNvPr id="99332" name="Rectangle 7">
            <a:extLst>
              <a:ext uri="{FF2B5EF4-FFF2-40B4-BE49-F238E27FC236}">
                <a16:creationId xmlns:a16="http://schemas.microsoft.com/office/drawing/2014/main" id="{BE2381FF-C7D7-7D09-E22F-7B4C242212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bezpečné barvy jsou takové barvy, které by měl podporovat jakýkoliv „www prohlížeč“ na jakémkoliv operačním systému, podporujícím alespoň 256 barev. </a:t>
            </a:r>
          </a:p>
          <a:p>
            <a:pPr eaLnBrk="1" hangingPunct="1"/>
            <a:r>
              <a:rPr lang="cs-CZ" altLang="cs-CZ"/>
              <a:t>jinými slovy: pokud jsou na „www stránkách“ použity jen tyto barvy, je zaručeno, že každý, kdo si tyto stránky bude prohlížet, si je bude prohlížet v barvách, v jakých byly stránky vytvořeny.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562DC9A7-AA06-9D60-A22B-B202D1B521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Barvy a kompozice</a:t>
            </a:r>
            <a:br>
              <a:rPr lang="cs-CZ" altLang="cs-CZ"/>
            </a:br>
            <a:r>
              <a:rPr lang="cs-CZ" altLang="cs-CZ" sz="3100" i="1">
                <a:solidFill>
                  <a:schemeClr val="accent2"/>
                </a:solidFill>
              </a:rPr>
              <a:t>Bezpečné barvy :</a:t>
            </a:r>
          </a:p>
        </p:txBody>
      </p:sp>
      <p:sp>
        <p:nvSpPr>
          <p:cNvPr id="100355" name="Rectangle 4">
            <a:extLst>
              <a:ext uri="{FF2B5EF4-FFF2-40B4-BE49-F238E27FC236}">
                <a16:creationId xmlns:a16="http://schemas.microsoft.com/office/drawing/2014/main" id="{CFB47BE6-1947-C938-E970-0AE24236979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916113"/>
            <a:ext cx="3816350" cy="4319587"/>
          </a:xfrm>
        </p:spPr>
        <p:txBody>
          <a:bodyPr/>
          <a:lstStyle/>
          <a:p>
            <a:pPr eaLnBrk="1" hangingPunct="1"/>
            <a:r>
              <a:rPr lang="cs-CZ" altLang="cs-CZ" sz="2400"/>
              <a:t>Bezpečných barev je 216 a 16 odstínů šedi.</a:t>
            </a:r>
          </a:p>
          <a:p>
            <a:pPr eaLnBrk="1" hangingPunct="1"/>
            <a:r>
              <a:rPr lang="cs-CZ" altLang="cs-CZ" sz="2400"/>
              <a:t>Jsou to barvy, u kterých hodnota každé složky (červená, zelená a modrá) nabývá pouze hodnot 00, 33, 66, 99, CC, FF. </a:t>
            </a:r>
          </a:p>
          <a:p>
            <a:pPr eaLnBrk="1" hangingPunct="1"/>
            <a:r>
              <a:rPr lang="cs-CZ" altLang="cs-CZ" sz="2400"/>
              <a:t>Lze použít zkrácený zápis barvy </a:t>
            </a:r>
            <a:br>
              <a:rPr lang="cs-CZ" altLang="cs-CZ" sz="2400"/>
            </a:br>
            <a:r>
              <a:rPr lang="cs-CZ" altLang="cs-CZ" sz="2400"/>
              <a:t>(např. #F09) </a:t>
            </a:r>
          </a:p>
        </p:txBody>
      </p:sp>
      <p:pic>
        <p:nvPicPr>
          <p:cNvPr id="100356" name="Picture 7" descr="barvy_b1">
            <a:extLst>
              <a:ext uri="{FF2B5EF4-FFF2-40B4-BE49-F238E27FC236}">
                <a16:creationId xmlns:a16="http://schemas.microsoft.com/office/drawing/2014/main" id="{0228C22D-6589-B4A5-3FE2-FBD3CBB0EC9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1314450"/>
            <a:ext cx="4813300" cy="5543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0357" name="Picture 8" descr="barvy_b2">
            <a:extLst>
              <a:ext uri="{FF2B5EF4-FFF2-40B4-BE49-F238E27FC236}">
                <a16:creationId xmlns:a16="http://schemas.microsoft.com/office/drawing/2014/main" id="{46537110-5F4B-0142-5905-66AF2EAB5F3D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8488" y="188913"/>
            <a:ext cx="1582737" cy="1044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Zástupný symbol pro číslo snímku 5">
            <a:extLst>
              <a:ext uri="{FF2B5EF4-FFF2-40B4-BE49-F238E27FC236}">
                <a16:creationId xmlns:a16="http://schemas.microsoft.com/office/drawing/2014/main" id="{BC06F2D7-C34F-2696-90A4-8E1AE302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A5B1D2-F58C-452A-8263-3B8C9387A728}" type="slidenum">
              <a:rPr lang="cs-CZ" altLang="en-US"/>
              <a:pPr/>
              <a:t>96</a:t>
            </a:fld>
            <a:endParaRPr lang="cs-CZ" altLang="en-US"/>
          </a:p>
        </p:txBody>
      </p:sp>
      <p:sp>
        <p:nvSpPr>
          <p:cNvPr id="101379" name="Rectangle 4">
            <a:extLst>
              <a:ext uri="{FF2B5EF4-FFF2-40B4-BE49-F238E27FC236}">
                <a16:creationId xmlns:a16="http://schemas.microsoft.com/office/drawing/2014/main" id="{785DF4B1-DCE2-FEC2-EE1F-AD42F60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157788"/>
            <a:ext cx="1152525" cy="360362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91149687-BC38-A7F1-2B7A-6209A6AA3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4300"/>
              <a:t>Barvy a kompozice</a:t>
            </a:r>
            <a:br>
              <a:rPr lang="cs-CZ" altLang="cs-CZ" sz="4300"/>
            </a:br>
            <a:r>
              <a:rPr lang="cs-CZ" altLang="cs-CZ" sz="3500" i="1">
                <a:solidFill>
                  <a:schemeClr val="accent2"/>
                </a:solidFill>
              </a:rPr>
              <a:t>Psychologické působení barev:</a:t>
            </a:r>
          </a:p>
        </p:txBody>
      </p:sp>
      <p:sp>
        <p:nvSpPr>
          <p:cNvPr id="101381" name="Rectangle 3">
            <a:extLst>
              <a:ext uri="{FF2B5EF4-FFF2-40B4-BE49-F238E27FC236}">
                <a16:creationId xmlns:a16="http://schemas.microsoft.com/office/drawing/2014/main" id="{3A5111BD-C46C-1B8B-143F-D068124F31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19263"/>
            <a:ext cx="8424862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 sz="2400"/>
              <a:t>	Při tvorbě dokumentu nezáleží pouze na kombinaci barev, ale také na psychologických vlastnostech barev: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300" b="1">
                <a:solidFill>
                  <a:srgbClr val="0000FF"/>
                </a:solidFill>
              </a:rPr>
              <a:t>modrá</a:t>
            </a:r>
            <a:r>
              <a:rPr lang="cs-CZ" altLang="cs-CZ" sz="2300"/>
              <a:t> 	působí chladně, důstojně, solidně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300" b="1">
                <a:solidFill>
                  <a:srgbClr val="FF0000"/>
                </a:solidFill>
              </a:rPr>
              <a:t>červená</a:t>
            </a:r>
            <a:r>
              <a:rPr lang="cs-CZ" altLang="cs-CZ" sz="2300" b="1">
                <a:solidFill>
                  <a:schemeClr val="hlink"/>
                </a:solidFill>
              </a:rPr>
              <a:t>	</a:t>
            </a:r>
            <a:r>
              <a:rPr lang="cs-CZ" altLang="cs-CZ" sz="2300"/>
              <a:t>působí teple, vyzývavě, hravě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300" b="1">
                <a:solidFill>
                  <a:srgbClr val="00FF00"/>
                </a:solidFill>
              </a:rPr>
              <a:t>zelená</a:t>
            </a:r>
            <a:r>
              <a:rPr lang="cs-CZ" altLang="cs-CZ" sz="2300"/>
              <a:t> 	uklidňuje, většině lidí je příjemná, nevtíravá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300" b="1">
                <a:solidFill>
                  <a:srgbClr val="9900CC"/>
                </a:solidFill>
              </a:rPr>
              <a:t>fialová</a:t>
            </a:r>
            <a:r>
              <a:rPr lang="cs-CZ" altLang="cs-CZ" sz="2300"/>
              <a:t> 	provokuje, vyrušuje z klidu, upozorňuje na sebe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300" b="1">
                <a:solidFill>
                  <a:srgbClr val="FFFF00"/>
                </a:solidFill>
              </a:rPr>
              <a:t>žlutá</a:t>
            </a:r>
            <a:r>
              <a:rPr lang="cs-CZ" altLang="cs-CZ" sz="2300">
                <a:solidFill>
                  <a:srgbClr val="FFFF00"/>
                </a:solidFill>
              </a:rPr>
              <a:t> </a:t>
            </a:r>
            <a:r>
              <a:rPr lang="cs-CZ" altLang="cs-CZ" sz="2300"/>
              <a:t>	je nejteplejší ze všech barev, působí vesele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300" b="1">
                <a:solidFill>
                  <a:srgbClr val="808080"/>
                </a:solidFill>
              </a:rPr>
              <a:t>šedá</a:t>
            </a:r>
            <a:r>
              <a:rPr lang="cs-CZ" altLang="cs-CZ" sz="2300"/>
              <a:t> 	je neutrální, kombinovatelná s většinou barev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300" b="1"/>
              <a:t>černá</a:t>
            </a:r>
            <a:r>
              <a:rPr lang="cs-CZ" altLang="cs-CZ" sz="2300"/>
              <a:t> 	elegantní, důstojná až smutná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300" b="1">
                <a:solidFill>
                  <a:schemeClr val="bg1"/>
                </a:solidFill>
              </a:rPr>
              <a:t>bílá</a:t>
            </a:r>
            <a:r>
              <a:rPr lang="cs-CZ" altLang="cs-CZ" sz="2300" b="1"/>
              <a:t>            	</a:t>
            </a:r>
            <a:r>
              <a:rPr lang="cs-CZ" altLang="cs-CZ" sz="2300"/>
              <a:t>je velmi důležitá, protože umožňuje dalším       			barvám vyniknout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813D46B-109F-F5C8-7175-E8FF8EFC55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Vektorová grafika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0D10F6AC-BACC-F12A-F16E-A35D63AC4D1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 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Zástupný symbol pro číslo snímku 5">
            <a:extLst>
              <a:ext uri="{FF2B5EF4-FFF2-40B4-BE49-F238E27FC236}">
                <a16:creationId xmlns:a16="http://schemas.microsoft.com/office/drawing/2014/main" id="{4C51A366-0D96-75BB-E5FA-D1A167E4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1819DC-7C54-4E05-8022-88352B6916AD}" type="slidenum">
              <a:rPr lang="cs-CZ" altLang="en-US"/>
              <a:pPr/>
              <a:t>98</a:t>
            </a:fld>
            <a:endParaRPr lang="cs-CZ" altLang="en-US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617BAD0E-F5DD-3607-33BD-FF9B74CDF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Vektorová grafika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61841115-74B4-7B85-0FE0-E52F765A0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895850"/>
          </a:xfrm>
        </p:spPr>
        <p:txBody>
          <a:bodyPr/>
          <a:lstStyle/>
          <a:p>
            <a:pPr eaLnBrk="1" hangingPunct="1"/>
            <a:r>
              <a:rPr lang="cs-CZ" altLang="cs-CZ" sz="2400"/>
              <a:t>Základním prvkem křivka (vektor), definována matematickými funkcemi.</a:t>
            </a:r>
          </a:p>
          <a:p>
            <a:pPr eaLnBrk="1" hangingPunct="1"/>
            <a:r>
              <a:rPr lang="cs-CZ" altLang="cs-CZ" sz="2400"/>
              <a:t>Při tvorbě vektorové kresby se pracuje se základními geometrickými objekty (obdélník, elipsa, úsečka, křivka, text,…).</a:t>
            </a:r>
          </a:p>
          <a:p>
            <a:pPr eaLnBrk="1" hangingPunct="1"/>
            <a:r>
              <a:rPr lang="cs-CZ" altLang="cs-CZ" sz="2400"/>
              <a:t>Skládáním a tvarováním vznikne požadovaná vektorová kresba.</a:t>
            </a:r>
          </a:p>
          <a:p>
            <a:pPr eaLnBrk="1" hangingPunct="1"/>
            <a:r>
              <a:rPr lang="cs-CZ" altLang="cs-CZ" sz="2400"/>
              <a:t>Při změně velikosti či polohy objektu počítač přepočítává na základě matematických závislostí novou křivku.</a:t>
            </a:r>
          </a:p>
          <a:p>
            <a:pPr eaLnBrk="1" hangingPunct="1"/>
            <a:r>
              <a:rPr lang="cs-CZ" altLang="cs-CZ" sz="2400"/>
              <a:t>Jakákoliv změna není doprovázena změnou kvality zobrazení ani velikostí vytvořeného souboru.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Zástupný symbol pro číslo snímku 5">
            <a:extLst>
              <a:ext uri="{FF2B5EF4-FFF2-40B4-BE49-F238E27FC236}">
                <a16:creationId xmlns:a16="http://schemas.microsoft.com/office/drawing/2014/main" id="{1461C23E-63AB-C6E7-E16C-BFF85DBA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8ACAE9-884A-41AC-B828-83E0A06B9817}" type="slidenum">
              <a:rPr lang="cs-CZ" altLang="en-US"/>
              <a:pPr/>
              <a:t>99</a:t>
            </a:fld>
            <a:endParaRPr lang="cs-CZ" altLang="en-US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FDE223D-84DD-C4F3-2969-C3F0F35D6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Vektorová grafika - výhody</a:t>
            </a:r>
          </a:p>
        </p:txBody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21189FD2-E5E8-9617-69A9-0543E77FC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600"/>
              <a:t>Při změně velikosti, polohy či barevného zobrazení nedochází ke horšení kvality </a:t>
            </a:r>
          </a:p>
          <a:p>
            <a:pPr eaLnBrk="1" hangingPunct="1"/>
            <a:r>
              <a:rPr lang="cs-CZ" altLang="cs-CZ" sz="2600"/>
              <a:t>Při změně velikosti se téměř nemění velikost výsledného souboru</a:t>
            </a:r>
          </a:p>
          <a:p>
            <a:pPr eaLnBrk="1" hangingPunct="1"/>
            <a:r>
              <a:rPr lang="cs-CZ" altLang="cs-CZ" sz="2600"/>
              <a:t>Vektor je definován matematicky, proto je vektorová grafika přesná</a:t>
            </a:r>
          </a:p>
          <a:p>
            <a:pPr eaLnBrk="1" hangingPunct="1"/>
            <a:r>
              <a:rPr lang="cs-CZ" altLang="cs-CZ" sz="2600"/>
              <a:t>Kdykoli v průběhu tvorby vektorového obrázku (nebo později) je možné provést zásadní změny – vyjmout objekt, změnit vlastnost apod.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íť">
  <a:themeElements>
    <a:clrScheme name="Síť 9">
      <a:dk1>
        <a:srgbClr val="000000"/>
      </a:dk1>
      <a:lt1>
        <a:srgbClr val="FFFFFF"/>
      </a:lt1>
      <a:dk2>
        <a:srgbClr val="7C1302"/>
      </a:dk2>
      <a:lt2>
        <a:srgbClr val="CC9900"/>
      </a:lt2>
      <a:accent1>
        <a:srgbClr val="CC9900"/>
      </a:accent1>
      <a:accent2>
        <a:srgbClr val="CC3300"/>
      </a:accent2>
      <a:accent3>
        <a:srgbClr val="FFFFFF"/>
      </a:accent3>
      <a:accent4>
        <a:srgbClr val="000000"/>
      </a:accent4>
      <a:accent5>
        <a:srgbClr val="E2CAAA"/>
      </a:accent5>
      <a:accent6>
        <a:srgbClr val="B92D00"/>
      </a:accent6>
      <a:hlink>
        <a:srgbClr val="808080"/>
      </a:hlink>
      <a:folHlink>
        <a:srgbClr val="CCCC66"/>
      </a:folHlink>
    </a:clrScheme>
    <a:fontScheme name="Síť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íť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íť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d61dfef-e2ba-4bfa-99a3-b2b7d6b735f8" xsi:nil="true"/>
    <lcf76f155ced4ddcb4097134ff3c332f xmlns="5286730a-25bc-4e01-8bd3-733cbbfabee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34672E67BBE6E4F86992DD318B65C2D" ma:contentTypeVersion="11" ma:contentTypeDescription="Vytvoří nový dokument" ma:contentTypeScope="" ma:versionID="718c769fb616eb24d3a3a419d517197c">
  <xsd:schema xmlns:xsd="http://www.w3.org/2001/XMLSchema" xmlns:xs="http://www.w3.org/2001/XMLSchema" xmlns:p="http://schemas.microsoft.com/office/2006/metadata/properties" xmlns:ns2="5286730a-25bc-4e01-8bd3-733cbbfabeec" xmlns:ns3="8d61dfef-e2ba-4bfa-99a3-b2b7d6b735f8" targetNamespace="http://schemas.microsoft.com/office/2006/metadata/properties" ma:root="true" ma:fieldsID="3312bd17b82dc3b10653c02e7e2981a3" ns2:_="" ns3:_="">
    <xsd:import namespace="5286730a-25bc-4e01-8bd3-733cbbfabeec"/>
    <xsd:import namespace="8d61dfef-e2ba-4bfa-99a3-b2b7d6b735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86730a-25bc-4e01-8bd3-733cbbfabe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Značky obrázků" ma:readOnly="false" ma:fieldId="{5cf76f15-5ced-4ddc-b409-7134ff3c332f}" ma:taxonomyMulti="true" ma:sspId="cac3c45c-c2eb-42cc-84e6-8cb35b084e4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1dfef-e2ba-4bfa-99a3-b2b7d6b735f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fb16449-7eea-4409-96b3-23f1620c7c4e}" ma:internalName="TaxCatchAll" ma:showField="CatchAllData" ma:web="8d61dfef-e2ba-4bfa-99a3-b2b7d6b735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14504C-076C-43DD-953F-1A65D0477C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087EE3-6990-4A61-B843-0860E0C925DF}">
  <ds:schemaRefs>
    <ds:schemaRef ds:uri="http://schemas.microsoft.com/office/2006/metadata/properties"/>
    <ds:schemaRef ds:uri="http://schemas.microsoft.com/office/infopath/2007/PartnerControls"/>
    <ds:schemaRef ds:uri="8d61dfef-e2ba-4bfa-99a3-b2b7d6b735f8"/>
    <ds:schemaRef ds:uri="5286730a-25bc-4e01-8bd3-733cbbfabeec"/>
  </ds:schemaRefs>
</ds:datastoreItem>
</file>

<file path=customXml/itemProps3.xml><?xml version="1.0" encoding="utf-8"?>
<ds:datastoreItem xmlns:ds="http://schemas.openxmlformats.org/officeDocument/2006/customXml" ds:itemID="{6AC3432B-20EF-4F30-82AA-DC4533F209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86730a-25bc-4e01-8bd3-733cbbfabeec"/>
    <ds:schemaRef ds:uri="8d61dfef-e2ba-4bfa-99a3-b2b7d6b735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Application>Microsoft Office PowerPoint</Application>
  <PresentationFormat>Předvádění na obrazovce (4:3)</PresentationFormat>
  <Slides>112</Slides>
  <Notes>0</Notes>
  <HiddenSlides>0</HiddenSlide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112</vt:i4>
      </vt:variant>
    </vt:vector>
  </HeadingPairs>
  <TitlesOfParts>
    <vt:vector size="113" baseType="lpstr">
      <vt:lpstr>Síť</vt:lpstr>
      <vt:lpstr>Grafika</vt:lpstr>
      <vt:lpstr>Grafika</vt:lpstr>
      <vt:lpstr>Úvod</vt:lpstr>
      <vt:lpstr>Počítačová grafika  </vt:lpstr>
      <vt:lpstr>Počítačová grafika</vt:lpstr>
      <vt:lpstr>Počítačová grafika</vt:lpstr>
      <vt:lpstr>Počítačová grafika</vt:lpstr>
      <vt:lpstr>Počítačová grafika</vt:lpstr>
      <vt:lpstr>Počítačová grafika</vt:lpstr>
      <vt:lpstr>Druhy počítačové grafiky</vt:lpstr>
      <vt:lpstr>Druhy počítačové grafiky</vt:lpstr>
      <vt:lpstr>Rastrová grafika</vt:lpstr>
      <vt:lpstr>Rastrová grafika</vt:lpstr>
      <vt:lpstr>Rastrová grafika</vt:lpstr>
      <vt:lpstr>Rastrová grafika - výhody</vt:lpstr>
      <vt:lpstr>Rastrová grafika - nevýhody</vt:lpstr>
      <vt:lpstr>Rastrová grafika - využití</vt:lpstr>
      <vt:lpstr>Velikost obrázku </vt:lpstr>
      <vt:lpstr>Rastrová grafika</vt:lpstr>
      <vt:lpstr>Velikost obrázku </vt:lpstr>
      <vt:lpstr>Rozlišení</vt:lpstr>
      <vt:lpstr>Volba vhodného rozlišení</vt:lpstr>
      <vt:lpstr>Rozlišení</vt:lpstr>
      <vt:lpstr>Volba vhodného rozlišení</vt:lpstr>
      <vt:lpstr>Volba vhodného rozlišení</vt:lpstr>
      <vt:lpstr>Barevná hloubka</vt:lpstr>
      <vt:lpstr>Barevná hloubka</vt:lpstr>
      <vt:lpstr>Barevná hloubka</vt:lpstr>
      <vt:lpstr>Barevná hloubka</vt:lpstr>
      <vt:lpstr>Barevná hloubka</vt:lpstr>
      <vt:lpstr>Velikost souboru</vt:lpstr>
      <vt:lpstr>Velikost souboru</vt:lpstr>
      <vt:lpstr>Příklad 1</vt:lpstr>
      <vt:lpstr>Příklad 1</vt:lpstr>
      <vt:lpstr>Příklad 2</vt:lpstr>
      <vt:lpstr>Příklad 2</vt:lpstr>
      <vt:lpstr>Příklad 3</vt:lpstr>
      <vt:lpstr>Příklad 3</vt:lpstr>
      <vt:lpstr>Formáty souborů</vt:lpstr>
      <vt:lpstr>Formáty souborů</vt:lpstr>
      <vt:lpstr>Formáty souborů - rozdělení</vt:lpstr>
      <vt:lpstr>Nekomprimované soubory</vt:lpstr>
      <vt:lpstr>Komprimované soubory</vt:lpstr>
      <vt:lpstr>Komprimované soubory</vt:lpstr>
      <vt:lpstr>Komprimované soubory</vt:lpstr>
      <vt:lpstr>JPG (JPEG)</vt:lpstr>
      <vt:lpstr>JPG (JPEG)</vt:lpstr>
      <vt:lpstr>GIF (Graphisc Interchange Format)</vt:lpstr>
      <vt:lpstr>GIF (Graphisc Interchange Format)</vt:lpstr>
      <vt:lpstr>TIF (TIFF - Tagged Image File Format)</vt:lpstr>
      <vt:lpstr>PCX</vt:lpstr>
      <vt:lpstr>PNG (Portable Network Graphics) </vt:lpstr>
      <vt:lpstr>Další typy grafických souborů</vt:lpstr>
      <vt:lpstr>Porovnání formátů</vt:lpstr>
      <vt:lpstr>Porovnání formátů</vt:lpstr>
      <vt:lpstr>BMP - 412 074 B</vt:lpstr>
      <vt:lpstr>GIF  - 29 668 B</vt:lpstr>
      <vt:lpstr>JPG (90%) - 22 735 B</vt:lpstr>
      <vt:lpstr>JPG (45%) - 12 048 B</vt:lpstr>
      <vt:lpstr>TIF nekomprimovaný - 411 328 B</vt:lpstr>
      <vt:lpstr>TIF- LWZ - 27 580 B</vt:lpstr>
      <vt:lpstr>PNG -18 048 B</vt:lpstr>
      <vt:lpstr>Barevné modely</vt:lpstr>
      <vt:lpstr>Barevné modely</vt:lpstr>
      <vt:lpstr>RGB</vt:lpstr>
      <vt:lpstr>Princip obrazovky CRT</vt:lpstr>
      <vt:lpstr>Princip LCD displeje</vt:lpstr>
      <vt:lpstr>Princip LCD displeje</vt:lpstr>
      <vt:lpstr>RGB</vt:lpstr>
      <vt:lpstr>RGB</vt:lpstr>
      <vt:lpstr>CMYK</vt:lpstr>
      <vt:lpstr>CMYK</vt:lpstr>
      <vt:lpstr>CMYK - RGB</vt:lpstr>
      <vt:lpstr>HSB, HLS </vt:lpstr>
      <vt:lpstr>HSB, HLS - Hue: odstín, tón</vt:lpstr>
      <vt:lpstr>HSB, HLS - Hue: odstín, tón</vt:lpstr>
      <vt:lpstr>HSB, HLS   Lightness, Brightness: jas, světlost</vt:lpstr>
      <vt:lpstr>HSB, HLS   Saturation: nasycení, sytost</vt:lpstr>
      <vt:lpstr>Barvy a kompozice</vt:lpstr>
      <vt:lpstr>Barvy a kompozice Míchání barev, doplňkové barvy:</vt:lpstr>
      <vt:lpstr>Barvy a kompozice Míchání barev, doplňkové barvy:</vt:lpstr>
      <vt:lpstr>Barvy a kompozice Míchání barev, doplňkové barvy:</vt:lpstr>
      <vt:lpstr>Barvy a kompozice Dělení barev:</vt:lpstr>
      <vt:lpstr>Barvy a kompozice Dělení barev:</vt:lpstr>
      <vt:lpstr>Barvy a kompozice Barevný a tonální kontrast:</vt:lpstr>
      <vt:lpstr>Barvy a kompozice Barevný a tonální kontrast:</vt:lpstr>
      <vt:lpstr>Barvy a kompozice Doplňkové barvy:</vt:lpstr>
      <vt:lpstr>Barvy a kompozice Analogické barvy:</vt:lpstr>
      <vt:lpstr>Barvy a kompozice Barevná schémata :</vt:lpstr>
      <vt:lpstr>Barvy a kompozice Barevná schémata :</vt:lpstr>
      <vt:lpstr>Barvy a kompozice Barevná schémata :</vt:lpstr>
      <vt:lpstr>Barvy a kompozice Barevná schémata :</vt:lpstr>
      <vt:lpstr>Barvy a kompozice Barevná schémata :</vt:lpstr>
      <vt:lpstr>Barvy a kompozice Bezpečné barvy :</vt:lpstr>
      <vt:lpstr>Barvy a kompozice Bezpečné barvy :</vt:lpstr>
      <vt:lpstr>Barvy a kompozice Psychologické působení barev:</vt:lpstr>
      <vt:lpstr>Vektorová grafika</vt:lpstr>
      <vt:lpstr>Vektorová grafika</vt:lpstr>
      <vt:lpstr>Vektorová grafika - výhody</vt:lpstr>
      <vt:lpstr>Vektorová grafika</vt:lpstr>
      <vt:lpstr>Vektorová grafika</vt:lpstr>
      <vt:lpstr>Vektorová grafika - nevýhody</vt:lpstr>
      <vt:lpstr>Vektorová grafika – příklady použití</vt:lpstr>
      <vt:lpstr>Vektorová grafika</vt:lpstr>
      <vt:lpstr>Vektorová grafika ukázky vytvořené v Corel Draw</vt:lpstr>
      <vt:lpstr>Vektorová grafika ukázky vytvořené v Corel Draw</vt:lpstr>
      <vt:lpstr>Vektorová grafika ukázky vytvořené v Corel Draw</vt:lpstr>
      <vt:lpstr>Vektorová grafika ukázky vytvořené v Corel Draw</vt:lpstr>
      <vt:lpstr>Vektorová grafika - klipart Zoner</vt:lpstr>
      <vt:lpstr>Vektorová grafika - kliparty Zoner</vt:lpstr>
      <vt:lpstr>Vektorová grafika - kliparty Zoner</vt:lpstr>
      <vt:lpstr>Vektorová grafika - kliparty Zoner</vt:lpstr>
    </vt:vector>
  </TitlesOfParts>
  <Company>DATAX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Grafika</dc:title>
  <dc:creator>Josef Bašta</dc:creator>
  <cp:revision>3</cp:revision>
  <dcterms:created xsi:type="dcterms:W3CDTF">2007-12-04T18:54:10Z</dcterms:created>
  <dcterms:modified xsi:type="dcterms:W3CDTF">2024-01-17T16:00:32Z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0x010100934672E67BBE6E4F86992DD318B65C2D</vt:lpwstr>
  </property>
  <property fmtid="{D5CDD505-2E9C-101B-9397-08002B2CF9AE}" pid="3" name="MediaServiceImageTags">
    <vt:lpwstr/>
  </property>
</Properties>
</file>